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ink/inkAction1.xml" ContentType="application/vnd.ms-office.inkAction+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ink/inkAction2.xml" ContentType="application/vnd.ms-office.inkAction+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52"/>
  </p:notesMasterIdLst>
  <p:sldIdLst>
    <p:sldId id="313" r:id="rId2"/>
    <p:sldId id="343" r:id="rId3"/>
    <p:sldId id="303" r:id="rId4"/>
    <p:sldId id="325" r:id="rId5"/>
    <p:sldId id="304" r:id="rId6"/>
    <p:sldId id="305" r:id="rId7"/>
    <p:sldId id="339" r:id="rId8"/>
    <p:sldId id="306" r:id="rId9"/>
    <p:sldId id="257" r:id="rId10"/>
    <p:sldId id="288" r:id="rId11"/>
    <p:sldId id="263" r:id="rId12"/>
    <p:sldId id="264" r:id="rId13"/>
    <p:sldId id="289" r:id="rId14"/>
    <p:sldId id="268" r:id="rId15"/>
    <p:sldId id="278" r:id="rId16"/>
    <p:sldId id="279" r:id="rId17"/>
    <p:sldId id="280" r:id="rId18"/>
    <p:sldId id="315" r:id="rId19"/>
    <p:sldId id="316" r:id="rId20"/>
    <p:sldId id="326" r:id="rId21"/>
    <p:sldId id="317" r:id="rId22"/>
    <p:sldId id="327" r:id="rId23"/>
    <p:sldId id="344" r:id="rId24"/>
    <p:sldId id="345" r:id="rId25"/>
    <p:sldId id="331" r:id="rId26"/>
    <p:sldId id="319" r:id="rId27"/>
    <p:sldId id="332" r:id="rId28"/>
    <p:sldId id="320" r:id="rId29"/>
    <p:sldId id="333" r:id="rId30"/>
    <p:sldId id="321" r:id="rId31"/>
    <p:sldId id="334" r:id="rId32"/>
    <p:sldId id="322" r:id="rId33"/>
    <p:sldId id="335" r:id="rId34"/>
    <p:sldId id="323" r:id="rId35"/>
    <p:sldId id="336" r:id="rId36"/>
    <p:sldId id="337" r:id="rId37"/>
    <p:sldId id="324" r:id="rId38"/>
    <p:sldId id="285" r:id="rId39"/>
    <p:sldId id="287" r:id="rId40"/>
    <p:sldId id="338" r:id="rId41"/>
    <p:sldId id="307" r:id="rId42"/>
    <p:sldId id="308" r:id="rId43"/>
    <p:sldId id="314" r:id="rId44"/>
    <p:sldId id="309" r:id="rId45"/>
    <p:sldId id="341" r:id="rId46"/>
    <p:sldId id="340" r:id="rId47"/>
    <p:sldId id="310" r:id="rId48"/>
    <p:sldId id="311" r:id="rId49"/>
    <p:sldId id="312" r:id="rId50"/>
    <p:sldId id="342"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1" autoAdjust="0"/>
    <p:restoredTop sz="56502" autoAdjust="0"/>
  </p:normalViewPr>
  <p:slideViewPr>
    <p:cSldViewPr>
      <p:cViewPr>
        <p:scale>
          <a:sx n="50" d="100"/>
          <a:sy n="50" d="100"/>
        </p:scale>
        <p:origin x="1445" y="29"/>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5DBA3-DBF6-4543-B552-B62FC8963AD2}"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A00589C6-F4F8-4BDD-9871-1D2099351320}">
      <dgm:prSet/>
      <dgm:spPr/>
      <dgm:t>
        <a:bodyPr/>
        <a:lstStyle/>
        <a:p>
          <a:pPr>
            <a:defRPr b="1"/>
          </a:pPr>
          <a:r>
            <a:rPr lang="en-US" b="1"/>
            <a:t>Prerequisites:</a:t>
          </a:r>
          <a:endParaRPr lang="en-US"/>
        </a:p>
      </dgm:t>
    </dgm:pt>
    <dgm:pt modelId="{D20F8D3C-3190-4EF7-ACA4-76D59AF47139}" type="parTrans" cxnId="{18055325-4036-45BD-9216-2A70CFDCEF81}">
      <dgm:prSet/>
      <dgm:spPr/>
      <dgm:t>
        <a:bodyPr/>
        <a:lstStyle/>
        <a:p>
          <a:endParaRPr lang="en-US"/>
        </a:p>
      </dgm:t>
    </dgm:pt>
    <dgm:pt modelId="{97444678-4AEC-40AC-925C-99B951855BB9}" type="sibTrans" cxnId="{18055325-4036-45BD-9216-2A70CFDCEF81}">
      <dgm:prSet/>
      <dgm:spPr/>
      <dgm:t>
        <a:bodyPr/>
        <a:lstStyle/>
        <a:p>
          <a:endParaRPr lang="en-US"/>
        </a:p>
      </dgm:t>
    </dgm:pt>
    <dgm:pt modelId="{B0079527-BD71-49E2-B5EA-DE9D5417500A}">
      <dgm:prSet/>
      <dgm:spPr/>
      <dgm:t>
        <a:bodyPr/>
        <a:lstStyle/>
        <a:p>
          <a:r>
            <a:rPr lang="en-US" dirty="0"/>
            <a:t>PUBH 3700, 4175, 4250.</a:t>
          </a:r>
        </a:p>
      </dgm:t>
    </dgm:pt>
    <dgm:pt modelId="{5A61FCEF-9EC4-44C6-B5D9-A095DCEF4EC1}" type="parTrans" cxnId="{766A0D05-92FC-4DA7-AF09-5FAF271A7A20}">
      <dgm:prSet/>
      <dgm:spPr/>
      <dgm:t>
        <a:bodyPr/>
        <a:lstStyle/>
        <a:p>
          <a:endParaRPr lang="en-US"/>
        </a:p>
      </dgm:t>
    </dgm:pt>
    <dgm:pt modelId="{F783B6E6-FE7E-45A7-9478-E59B553DEB15}" type="sibTrans" cxnId="{766A0D05-92FC-4DA7-AF09-5FAF271A7A20}">
      <dgm:prSet/>
      <dgm:spPr/>
      <dgm:t>
        <a:bodyPr/>
        <a:lstStyle/>
        <a:p>
          <a:endParaRPr lang="en-US"/>
        </a:p>
      </dgm:t>
    </dgm:pt>
    <dgm:pt modelId="{25288D8F-4A48-4892-BA3A-5AFA84153A1C}">
      <dgm:prSet/>
      <dgm:spPr/>
      <dgm:t>
        <a:bodyPr/>
        <a:lstStyle/>
        <a:p>
          <a:r>
            <a:rPr lang="en-US"/>
            <a:t>Submission of the Professional Portfolio</a:t>
          </a:r>
        </a:p>
      </dgm:t>
    </dgm:pt>
    <dgm:pt modelId="{F31D398B-E0B8-4CDE-B425-69C26466A211}" type="parTrans" cxnId="{7BFB7589-7ABA-4604-9982-52AFB338CDA6}">
      <dgm:prSet/>
      <dgm:spPr/>
      <dgm:t>
        <a:bodyPr/>
        <a:lstStyle/>
        <a:p>
          <a:endParaRPr lang="en-US"/>
        </a:p>
      </dgm:t>
    </dgm:pt>
    <dgm:pt modelId="{295196A4-2F46-485A-9A41-B8D59881644F}" type="sibTrans" cxnId="{7BFB7589-7ABA-4604-9982-52AFB338CDA6}">
      <dgm:prSet/>
      <dgm:spPr/>
      <dgm:t>
        <a:bodyPr/>
        <a:lstStyle/>
        <a:p>
          <a:endParaRPr lang="en-US"/>
        </a:p>
      </dgm:t>
    </dgm:pt>
    <dgm:pt modelId="{A2F35601-8E84-48BF-A7F6-DE55F82D357D}">
      <dgm:prSet/>
      <dgm:spPr/>
      <dgm:t>
        <a:bodyPr/>
        <a:lstStyle/>
        <a:p>
          <a:pPr>
            <a:defRPr b="1"/>
          </a:pPr>
          <a:r>
            <a:rPr lang="en-US" b="1" i="0"/>
            <a:t>Internship Offer:</a:t>
          </a:r>
          <a:endParaRPr lang="en-US"/>
        </a:p>
      </dgm:t>
    </dgm:pt>
    <dgm:pt modelId="{967677E7-EA17-4857-A75A-E3AEE89EEE63}" type="parTrans" cxnId="{7262E327-B73B-440C-82A1-B39EBCCE2D9D}">
      <dgm:prSet/>
      <dgm:spPr/>
      <dgm:t>
        <a:bodyPr/>
        <a:lstStyle/>
        <a:p>
          <a:endParaRPr lang="en-US"/>
        </a:p>
      </dgm:t>
    </dgm:pt>
    <dgm:pt modelId="{E02853AB-1E28-45DC-A5FA-DA22D188DB8D}" type="sibTrans" cxnId="{7262E327-B73B-440C-82A1-B39EBCCE2D9D}">
      <dgm:prSet/>
      <dgm:spPr/>
      <dgm:t>
        <a:bodyPr/>
        <a:lstStyle/>
        <a:p>
          <a:endParaRPr lang="en-US"/>
        </a:p>
      </dgm:t>
    </dgm:pt>
    <dgm:pt modelId="{178EC611-8625-42E1-9408-E6BDEA85AA9C}">
      <dgm:prSet/>
      <dgm:spPr/>
      <dgm:t>
        <a:bodyPr/>
        <a:lstStyle/>
        <a:p>
          <a:r>
            <a:rPr lang="en-US" b="1" i="0"/>
            <a:t>November 15 (for Spring Internships)</a:t>
          </a:r>
          <a:endParaRPr lang="en-US"/>
        </a:p>
      </dgm:t>
    </dgm:pt>
    <dgm:pt modelId="{6132EE89-C776-42CF-8989-5E5987AF5729}" type="parTrans" cxnId="{1E5DB3B8-9187-45B9-A2F3-49A23B7EBE3B}">
      <dgm:prSet/>
      <dgm:spPr/>
      <dgm:t>
        <a:bodyPr/>
        <a:lstStyle/>
        <a:p>
          <a:endParaRPr lang="en-US"/>
        </a:p>
      </dgm:t>
    </dgm:pt>
    <dgm:pt modelId="{ADC40506-CA65-409A-8064-DAD0BC50D82A}" type="sibTrans" cxnId="{1E5DB3B8-9187-45B9-A2F3-49A23B7EBE3B}">
      <dgm:prSet/>
      <dgm:spPr/>
      <dgm:t>
        <a:bodyPr/>
        <a:lstStyle/>
        <a:p>
          <a:endParaRPr lang="en-US"/>
        </a:p>
      </dgm:t>
    </dgm:pt>
    <dgm:pt modelId="{3126E73F-E3E1-41B0-A75E-3408D3D4B01B}">
      <dgm:prSet/>
      <dgm:spPr/>
      <dgm:t>
        <a:bodyPr/>
        <a:lstStyle/>
        <a:p>
          <a:r>
            <a:rPr lang="en-US" b="1" i="0"/>
            <a:t>March 15 for Summer Internships)</a:t>
          </a:r>
          <a:endParaRPr lang="en-US"/>
        </a:p>
      </dgm:t>
    </dgm:pt>
    <dgm:pt modelId="{5D8CA86B-EF5E-4EE1-B9EA-22AF7F6D4140}" type="parTrans" cxnId="{D6F71BAC-55ED-4302-AC1E-A979720F2590}">
      <dgm:prSet/>
      <dgm:spPr/>
      <dgm:t>
        <a:bodyPr/>
        <a:lstStyle/>
        <a:p>
          <a:endParaRPr lang="en-US"/>
        </a:p>
      </dgm:t>
    </dgm:pt>
    <dgm:pt modelId="{39E3D0DF-53F3-47CD-9A26-8249CCFAB278}" type="sibTrans" cxnId="{D6F71BAC-55ED-4302-AC1E-A979720F2590}">
      <dgm:prSet/>
      <dgm:spPr/>
      <dgm:t>
        <a:bodyPr/>
        <a:lstStyle/>
        <a:p>
          <a:endParaRPr lang="en-US"/>
        </a:p>
      </dgm:t>
    </dgm:pt>
    <dgm:pt modelId="{CA89E032-CB48-4CE6-86BA-415966D76F6E}">
      <dgm:prSet/>
      <dgm:spPr/>
      <dgm:t>
        <a:bodyPr/>
        <a:lstStyle/>
        <a:p>
          <a:r>
            <a:rPr lang="en-US" b="1" i="0"/>
            <a:t>July 15 (for Fall Internship)</a:t>
          </a:r>
          <a:endParaRPr lang="en-US"/>
        </a:p>
      </dgm:t>
    </dgm:pt>
    <dgm:pt modelId="{6FD3C2CC-8B7F-43F5-A00F-462125E12D89}" type="parTrans" cxnId="{4FFD9C58-E6C9-442E-A744-B73077C87B04}">
      <dgm:prSet/>
      <dgm:spPr/>
      <dgm:t>
        <a:bodyPr/>
        <a:lstStyle/>
        <a:p>
          <a:endParaRPr lang="en-US"/>
        </a:p>
      </dgm:t>
    </dgm:pt>
    <dgm:pt modelId="{E884A121-2DF9-4443-BFF0-C3BC0630AC06}" type="sibTrans" cxnId="{4FFD9C58-E6C9-442E-A744-B73077C87B04}">
      <dgm:prSet/>
      <dgm:spPr/>
      <dgm:t>
        <a:bodyPr/>
        <a:lstStyle/>
        <a:p>
          <a:endParaRPr lang="en-US"/>
        </a:p>
      </dgm:t>
    </dgm:pt>
    <dgm:pt modelId="{923EDBF5-A476-456B-8C1B-D45DE04D5B8B}">
      <dgm:prSet/>
      <dgm:spPr/>
      <dgm:t>
        <a:bodyPr/>
        <a:lstStyle/>
        <a:p>
          <a:pPr>
            <a:defRPr b="1"/>
          </a:pPr>
          <a:r>
            <a:rPr lang="en-US" b="1" i="0"/>
            <a:t>Internship Agreement Form signed by all:</a:t>
          </a:r>
          <a:br>
            <a:rPr lang="en-US" b="0" i="0"/>
          </a:br>
          <a:endParaRPr lang="en-US"/>
        </a:p>
      </dgm:t>
    </dgm:pt>
    <dgm:pt modelId="{533E4656-9E31-4E1B-8B5E-2BB2A0B5EF5E}" type="parTrans" cxnId="{98640DAC-586E-44C6-B361-98796D24E5AA}">
      <dgm:prSet/>
      <dgm:spPr/>
      <dgm:t>
        <a:bodyPr/>
        <a:lstStyle/>
        <a:p>
          <a:endParaRPr lang="en-US"/>
        </a:p>
      </dgm:t>
    </dgm:pt>
    <dgm:pt modelId="{2AA13139-9062-48F8-9FDF-D86DD30D7181}" type="sibTrans" cxnId="{98640DAC-586E-44C6-B361-98796D24E5AA}">
      <dgm:prSet/>
      <dgm:spPr/>
      <dgm:t>
        <a:bodyPr/>
        <a:lstStyle/>
        <a:p>
          <a:endParaRPr lang="en-US"/>
        </a:p>
      </dgm:t>
    </dgm:pt>
    <dgm:pt modelId="{74439963-E851-40F8-95EC-FE47BB15DA3C}">
      <dgm:prSet/>
      <dgm:spPr/>
      <dgm:t>
        <a:bodyPr/>
        <a:lstStyle/>
        <a:p>
          <a:r>
            <a:rPr lang="en-US" b="1" i="0"/>
            <a:t>December 1 (for Spring Internships)</a:t>
          </a:r>
          <a:endParaRPr lang="en-US"/>
        </a:p>
      </dgm:t>
    </dgm:pt>
    <dgm:pt modelId="{5ABB4F89-5758-49FD-A4F9-98FCAC08813D}" type="parTrans" cxnId="{73C76142-7E53-4A32-B12B-9691FF1DDBBA}">
      <dgm:prSet/>
      <dgm:spPr/>
      <dgm:t>
        <a:bodyPr/>
        <a:lstStyle/>
        <a:p>
          <a:endParaRPr lang="en-US"/>
        </a:p>
      </dgm:t>
    </dgm:pt>
    <dgm:pt modelId="{59B2C485-427A-4DEA-B799-D847690342AE}" type="sibTrans" cxnId="{73C76142-7E53-4A32-B12B-9691FF1DDBBA}">
      <dgm:prSet/>
      <dgm:spPr/>
      <dgm:t>
        <a:bodyPr/>
        <a:lstStyle/>
        <a:p>
          <a:endParaRPr lang="en-US"/>
        </a:p>
      </dgm:t>
    </dgm:pt>
    <dgm:pt modelId="{EF0FEA67-A75B-40CC-9399-ABE47BC58B70}">
      <dgm:prSet/>
      <dgm:spPr/>
      <dgm:t>
        <a:bodyPr/>
        <a:lstStyle/>
        <a:p>
          <a:r>
            <a:rPr lang="en-US" b="1" i="0"/>
            <a:t>April 1 for Summer Internships)</a:t>
          </a:r>
          <a:endParaRPr lang="en-US"/>
        </a:p>
      </dgm:t>
    </dgm:pt>
    <dgm:pt modelId="{4E5AE75E-EFCD-407B-B016-8300C249BDD4}" type="parTrans" cxnId="{CB416AD6-A9C8-4D7F-B914-72941E8271F6}">
      <dgm:prSet/>
      <dgm:spPr/>
      <dgm:t>
        <a:bodyPr/>
        <a:lstStyle/>
        <a:p>
          <a:endParaRPr lang="en-US"/>
        </a:p>
      </dgm:t>
    </dgm:pt>
    <dgm:pt modelId="{FE1C4ED2-4522-446C-917F-CDD9AC008056}" type="sibTrans" cxnId="{CB416AD6-A9C8-4D7F-B914-72941E8271F6}">
      <dgm:prSet/>
      <dgm:spPr/>
      <dgm:t>
        <a:bodyPr/>
        <a:lstStyle/>
        <a:p>
          <a:endParaRPr lang="en-US"/>
        </a:p>
      </dgm:t>
    </dgm:pt>
    <dgm:pt modelId="{0B15B15E-499C-47DA-A132-5697E3C078D1}">
      <dgm:prSet/>
      <dgm:spPr/>
      <dgm:t>
        <a:bodyPr/>
        <a:lstStyle/>
        <a:p>
          <a:r>
            <a:rPr lang="en-US" b="1" i="0"/>
            <a:t>August 1 (for Fall Internships)</a:t>
          </a:r>
          <a:endParaRPr lang="en-US"/>
        </a:p>
      </dgm:t>
    </dgm:pt>
    <dgm:pt modelId="{FB86E248-5FC2-4B94-970D-F59407A266D2}" type="parTrans" cxnId="{EDFCCA9D-CAD5-4F8F-8E45-F9F02CA8EB9A}">
      <dgm:prSet/>
      <dgm:spPr/>
      <dgm:t>
        <a:bodyPr/>
        <a:lstStyle/>
        <a:p>
          <a:endParaRPr lang="en-US"/>
        </a:p>
      </dgm:t>
    </dgm:pt>
    <dgm:pt modelId="{088CDD29-3380-4B01-A7C5-E821F7D20C52}" type="sibTrans" cxnId="{EDFCCA9D-CAD5-4F8F-8E45-F9F02CA8EB9A}">
      <dgm:prSet/>
      <dgm:spPr/>
      <dgm:t>
        <a:bodyPr/>
        <a:lstStyle/>
        <a:p>
          <a:endParaRPr lang="en-US"/>
        </a:p>
      </dgm:t>
    </dgm:pt>
    <dgm:pt modelId="{5A688349-E08E-4252-BCD1-E10D6FC70ADE}" type="pres">
      <dgm:prSet presAssocID="{E525DBA3-DBF6-4543-B552-B62FC8963AD2}" presName="Name0" presStyleCnt="0">
        <dgm:presLayoutVars>
          <dgm:dir/>
          <dgm:animLvl val="lvl"/>
          <dgm:resizeHandles val="exact"/>
        </dgm:presLayoutVars>
      </dgm:prSet>
      <dgm:spPr/>
    </dgm:pt>
    <dgm:pt modelId="{D737BD0B-744E-463D-A31D-7BF805A0FE4A}" type="pres">
      <dgm:prSet presAssocID="{A00589C6-F4F8-4BDD-9871-1D2099351320}" presName="linNode" presStyleCnt="0"/>
      <dgm:spPr/>
    </dgm:pt>
    <dgm:pt modelId="{8691150C-59C8-42C3-9D42-3933E3B4B50D}" type="pres">
      <dgm:prSet presAssocID="{A00589C6-F4F8-4BDD-9871-1D2099351320}" presName="parentText" presStyleLbl="node1" presStyleIdx="0" presStyleCnt="3">
        <dgm:presLayoutVars>
          <dgm:chMax val="1"/>
          <dgm:bulletEnabled val="1"/>
        </dgm:presLayoutVars>
      </dgm:prSet>
      <dgm:spPr/>
    </dgm:pt>
    <dgm:pt modelId="{88544BBC-48BB-4110-A21A-B2DB6BB6B583}" type="pres">
      <dgm:prSet presAssocID="{A00589C6-F4F8-4BDD-9871-1D2099351320}" presName="descendantText" presStyleLbl="alignAccFollowNode1" presStyleIdx="0" presStyleCnt="3">
        <dgm:presLayoutVars>
          <dgm:bulletEnabled val="1"/>
        </dgm:presLayoutVars>
      </dgm:prSet>
      <dgm:spPr/>
    </dgm:pt>
    <dgm:pt modelId="{27A966A8-5382-4CF9-B5AC-AD686BC22B53}" type="pres">
      <dgm:prSet presAssocID="{97444678-4AEC-40AC-925C-99B951855BB9}" presName="sp" presStyleCnt="0"/>
      <dgm:spPr/>
    </dgm:pt>
    <dgm:pt modelId="{D670EA9F-FB35-4250-AC32-1BB877198953}" type="pres">
      <dgm:prSet presAssocID="{A2F35601-8E84-48BF-A7F6-DE55F82D357D}" presName="linNode" presStyleCnt="0"/>
      <dgm:spPr/>
    </dgm:pt>
    <dgm:pt modelId="{C2108BF5-7B12-48B6-858F-C65F289706B5}" type="pres">
      <dgm:prSet presAssocID="{A2F35601-8E84-48BF-A7F6-DE55F82D357D}" presName="parentText" presStyleLbl="node1" presStyleIdx="1" presStyleCnt="3">
        <dgm:presLayoutVars>
          <dgm:chMax val="1"/>
          <dgm:bulletEnabled val="1"/>
        </dgm:presLayoutVars>
      </dgm:prSet>
      <dgm:spPr/>
    </dgm:pt>
    <dgm:pt modelId="{1279CFBF-8E52-47AE-9E57-339646E3748A}" type="pres">
      <dgm:prSet presAssocID="{A2F35601-8E84-48BF-A7F6-DE55F82D357D}" presName="descendantText" presStyleLbl="alignAccFollowNode1" presStyleIdx="1" presStyleCnt="3">
        <dgm:presLayoutVars>
          <dgm:bulletEnabled val="1"/>
        </dgm:presLayoutVars>
      </dgm:prSet>
      <dgm:spPr/>
    </dgm:pt>
    <dgm:pt modelId="{0BFFEAF5-9827-43A5-B601-7C8B5897041C}" type="pres">
      <dgm:prSet presAssocID="{E02853AB-1E28-45DC-A5FA-DA22D188DB8D}" presName="sp" presStyleCnt="0"/>
      <dgm:spPr/>
    </dgm:pt>
    <dgm:pt modelId="{B9FB444F-49F6-49AE-B7F3-7924750572A0}" type="pres">
      <dgm:prSet presAssocID="{923EDBF5-A476-456B-8C1B-D45DE04D5B8B}" presName="linNode" presStyleCnt="0"/>
      <dgm:spPr/>
    </dgm:pt>
    <dgm:pt modelId="{0E4A1E80-6126-4FA2-AC6E-92B5571E8E83}" type="pres">
      <dgm:prSet presAssocID="{923EDBF5-A476-456B-8C1B-D45DE04D5B8B}" presName="parentText" presStyleLbl="node1" presStyleIdx="2" presStyleCnt="3">
        <dgm:presLayoutVars>
          <dgm:chMax val="1"/>
          <dgm:bulletEnabled val="1"/>
        </dgm:presLayoutVars>
      </dgm:prSet>
      <dgm:spPr/>
    </dgm:pt>
    <dgm:pt modelId="{49247E5A-32F8-4766-968E-609D5A8E0F55}" type="pres">
      <dgm:prSet presAssocID="{923EDBF5-A476-456B-8C1B-D45DE04D5B8B}" presName="descendantText" presStyleLbl="alignAccFollowNode1" presStyleIdx="2" presStyleCnt="3">
        <dgm:presLayoutVars>
          <dgm:bulletEnabled val="1"/>
        </dgm:presLayoutVars>
      </dgm:prSet>
      <dgm:spPr/>
    </dgm:pt>
  </dgm:ptLst>
  <dgm:cxnLst>
    <dgm:cxn modelId="{766A0D05-92FC-4DA7-AF09-5FAF271A7A20}" srcId="{A00589C6-F4F8-4BDD-9871-1D2099351320}" destId="{B0079527-BD71-49E2-B5EA-DE9D5417500A}" srcOrd="0" destOrd="0" parTransId="{5A61FCEF-9EC4-44C6-B5D9-A095DCEF4EC1}" sibTransId="{F783B6E6-FE7E-45A7-9478-E59B553DEB15}"/>
    <dgm:cxn modelId="{18055325-4036-45BD-9216-2A70CFDCEF81}" srcId="{E525DBA3-DBF6-4543-B552-B62FC8963AD2}" destId="{A00589C6-F4F8-4BDD-9871-1D2099351320}" srcOrd="0" destOrd="0" parTransId="{D20F8D3C-3190-4EF7-ACA4-76D59AF47139}" sibTransId="{97444678-4AEC-40AC-925C-99B951855BB9}"/>
    <dgm:cxn modelId="{7262E327-B73B-440C-82A1-B39EBCCE2D9D}" srcId="{E525DBA3-DBF6-4543-B552-B62FC8963AD2}" destId="{A2F35601-8E84-48BF-A7F6-DE55F82D357D}" srcOrd="1" destOrd="0" parTransId="{967677E7-EA17-4857-A75A-E3AEE89EEE63}" sibTransId="{E02853AB-1E28-45DC-A5FA-DA22D188DB8D}"/>
    <dgm:cxn modelId="{9E8FA15B-F88C-4F40-96EA-7569C8B8ECBE}" type="presOf" srcId="{3126E73F-E3E1-41B0-A75E-3408D3D4B01B}" destId="{1279CFBF-8E52-47AE-9E57-339646E3748A}" srcOrd="0" destOrd="1" presId="urn:microsoft.com/office/officeart/2005/8/layout/vList5"/>
    <dgm:cxn modelId="{73C76142-7E53-4A32-B12B-9691FF1DDBBA}" srcId="{923EDBF5-A476-456B-8C1B-D45DE04D5B8B}" destId="{74439963-E851-40F8-95EC-FE47BB15DA3C}" srcOrd="0" destOrd="0" parTransId="{5ABB4F89-5758-49FD-A4F9-98FCAC08813D}" sibTransId="{59B2C485-427A-4DEA-B799-D847690342AE}"/>
    <dgm:cxn modelId="{A55CE947-4739-4CFB-9184-4B452F2EF890}" type="presOf" srcId="{923EDBF5-A476-456B-8C1B-D45DE04D5B8B}" destId="{0E4A1E80-6126-4FA2-AC6E-92B5571E8E83}" srcOrd="0" destOrd="0" presId="urn:microsoft.com/office/officeart/2005/8/layout/vList5"/>
    <dgm:cxn modelId="{A5DD1E70-8B98-48EF-ABAA-51C934C84EF0}" type="presOf" srcId="{A2F35601-8E84-48BF-A7F6-DE55F82D357D}" destId="{C2108BF5-7B12-48B6-858F-C65F289706B5}" srcOrd="0" destOrd="0" presId="urn:microsoft.com/office/officeart/2005/8/layout/vList5"/>
    <dgm:cxn modelId="{4FFD9C58-E6C9-442E-A744-B73077C87B04}" srcId="{A2F35601-8E84-48BF-A7F6-DE55F82D357D}" destId="{CA89E032-CB48-4CE6-86BA-415966D76F6E}" srcOrd="2" destOrd="0" parTransId="{6FD3C2CC-8B7F-43F5-A00F-462125E12D89}" sibTransId="{E884A121-2DF9-4443-BFF0-C3BC0630AC06}"/>
    <dgm:cxn modelId="{0EA6337C-9A6F-4A5A-BFFD-6D13827F1757}" type="presOf" srcId="{CA89E032-CB48-4CE6-86BA-415966D76F6E}" destId="{1279CFBF-8E52-47AE-9E57-339646E3748A}" srcOrd="0" destOrd="2" presId="urn:microsoft.com/office/officeart/2005/8/layout/vList5"/>
    <dgm:cxn modelId="{90D3FB83-2A8E-46C4-A806-C539BF585766}" type="presOf" srcId="{0B15B15E-499C-47DA-A132-5697E3C078D1}" destId="{49247E5A-32F8-4766-968E-609D5A8E0F55}" srcOrd="0" destOrd="2" presId="urn:microsoft.com/office/officeart/2005/8/layout/vList5"/>
    <dgm:cxn modelId="{8B6FAF85-995D-43F0-84FD-9CE858F7824A}" type="presOf" srcId="{E525DBA3-DBF6-4543-B552-B62FC8963AD2}" destId="{5A688349-E08E-4252-BCD1-E10D6FC70ADE}" srcOrd="0" destOrd="0" presId="urn:microsoft.com/office/officeart/2005/8/layout/vList5"/>
    <dgm:cxn modelId="{7BFB7589-7ABA-4604-9982-52AFB338CDA6}" srcId="{A00589C6-F4F8-4BDD-9871-1D2099351320}" destId="{25288D8F-4A48-4892-BA3A-5AFA84153A1C}" srcOrd="1" destOrd="0" parTransId="{F31D398B-E0B8-4CDE-B425-69C26466A211}" sibTransId="{295196A4-2F46-485A-9A41-B8D59881644F}"/>
    <dgm:cxn modelId="{6608528C-C31B-4E71-BACC-0F6E53FF05B2}" type="presOf" srcId="{178EC611-8625-42E1-9408-E6BDEA85AA9C}" destId="{1279CFBF-8E52-47AE-9E57-339646E3748A}" srcOrd="0" destOrd="0" presId="urn:microsoft.com/office/officeart/2005/8/layout/vList5"/>
    <dgm:cxn modelId="{EDFCCA9D-CAD5-4F8F-8E45-F9F02CA8EB9A}" srcId="{923EDBF5-A476-456B-8C1B-D45DE04D5B8B}" destId="{0B15B15E-499C-47DA-A132-5697E3C078D1}" srcOrd="2" destOrd="0" parTransId="{FB86E248-5FC2-4B94-970D-F59407A266D2}" sibTransId="{088CDD29-3380-4B01-A7C5-E821F7D20C52}"/>
    <dgm:cxn modelId="{98640DAC-586E-44C6-B361-98796D24E5AA}" srcId="{E525DBA3-DBF6-4543-B552-B62FC8963AD2}" destId="{923EDBF5-A476-456B-8C1B-D45DE04D5B8B}" srcOrd="2" destOrd="0" parTransId="{533E4656-9E31-4E1B-8B5E-2BB2A0B5EF5E}" sibTransId="{2AA13139-9062-48F8-9FDF-D86DD30D7181}"/>
    <dgm:cxn modelId="{D6F71BAC-55ED-4302-AC1E-A979720F2590}" srcId="{A2F35601-8E84-48BF-A7F6-DE55F82D357D}" destId="{3126E73F-E3E1-41B0-A75E-3408D3D4B01B}" srcOrd="1" destOrd="0" parTransId="{5D8CA86B-EF5E-4EE1-B9EA-22AF7F6D4140}" sibTransId="{39E3D0DF-53F3-47CD-9A26-8249CCFAB278}"/>
    <dgm:cxn modelId="{1E5DB3B8-9187-45B9-A2F3-49A23B7EBE3B}" srcId="{A2F35601-8E84-48BF-A7F6-DE55F82D357D}" destId="{178EC611-8625-42E1-9408-E6BDEA85AA9C}" srcOrd="0" destOrd="0" parTransId="{6132EE89-C776-42CF-8989-5E5987AF5729}" sibTransId="{ADC40506-CA65-409A-8064-DAD0BC50D82A}"/>
    <dgm:cxn modelId="{177B53C1-9A6A-4D48-AB63-EBD48445FB9A}" type="presOf" srcId="{EF0FEA67-A75B-40CC-9399-ABE47BC58B70}" destId="{49247E5A-32F8-4766-968E-609D5A8E0F55}" srcOrd="0" destOrd="1" presId="urn:microsoft.com/office/officeart/2005/8/layout/vList5"/>
    <dgm:cxn modelId="{D67C5AD1-7BD3-44E8-BB8A-D3C27B2A2A34}" type="presOf" srcId="{74439963-E851-40F8-95EC-FE47BB15DA3C}" destId="{49247E5A-32F8-4766-968E-609D5A8E0F55}" srcOrd="0" destOrd="0" presId="urn:microsoft.com/office/officeart/2005/8/layout/vList5"/>
    <dgm:cxn modelId="{CB416AD6-A9C8-4D7F-B914-72941E8271F6}" srcId="{923EDBF5-A476-456B-8C1B-D45DE04D5B8B}" destId="{EF0FEA67-A75B-40CC-9399-ABE47BC58B70}" srcOrd="1" destOrd="0" parTransId="{4E5AE75E-EFCD-407B-B016-8300C249BDD4}" sibTransId="{FE1C4ED2-4522-446C-917F-CDD9AC008056}"/>
    <dgm:cxn modelId="{47977BE1-EEDD-42BD-8895-E2547B7CD9E4}" type="presOf" srcId="{B0079527-BD71-49E2-B5EA-DE9D5417500A}" destId="{88544BBC-48BB-4110-A21A-B2DB6BB6B583}" srcOrd="0" destOrd="0" presId="urn:microsoft.com/office/officeart/2005/8/layout/vList5"/>
    <dgm:cxn modelId="{48CBCCE4-B79D-4EC9-8B30-1909250A1F49}" type="presOf" srcId="{A00589C6-F4F8-4BDD-9871-1D2099351320}" destId="{8691150C-59C8-42C3-9D42-3933E3B4B50D}" srcOrd="0" destOrd="0" presId="urn:microsoft.com/office/officeart/2005/8/layout/vList5"/>
    <dgm:cxn modelId="{838380E9-A815-4DA4-9E1E-8E697A0C4AAF}" type="presOf" srcId="{25288D8F-4A48-4892-BA3A-5AFA84153A1C}" destId="{88544BBC-48BB-4110-A21A-B2DB6BB6B583}" srcOrd="0" destOrd="1" presId="urn:microsoft.com/office/officeart/2005/8/layout/vList5"/>
    <dgm:cxn modelId="{EF03752B-CCBC-48F6-883D-E2747317A230}" type="presParOf" srcId="{5A688349-E08E-4252-BCD1-E10D6FC70ADE}" destId="{D737BD0B-744E-463D-A31D-7BF805A0FE4A}" srcOrd="0" destOrd="0" presId="urn:microsoft.com/office/officeart/2005/8/layout/vList5"/>
    <dgm:cxn modelId="{FFA7AFEC-08E9-423B-A359-60FBA52E4EB2}" type="presParOf" srcId="{D737BD0B-744E-463D-A31D-7BF805A0FE4A}" destId="{8691150C-59C8-42C3-9D42-3933E3B4B50D}" srcOrd="0" destOrd="0" presId="urn:microsoft.com/office/officeart/2005/8/layout/vList5"/>
    <dgm:cxn modelId="{FBA02DC6-9CA1-49A5-BA13-3940DEDE3846}" type="presParOf" srcId="{D737BD0B-744E-463D-A31D-7BF805A0FE4A}" destId="{88544BBC-48BB-4110-A21A-B2DB6BB6B583}" srcOrd="1" destOrd="0" presId="urn:microsoft.com/office/officeart/2005/8/layout/vList5"/>
    <dgm:cxn modelId="{BEAFA8AD-0E02-41A6-A6B2-1D182C5BE3E3}" type="presParOf" srcId="{5A688349-E08E-4252-BCD1-E10D6FC70ADE}" destId="{27A966A8-5382-4CF9-B5AC-AD686BC22B53}" srcOrd="1" destOrd="0" presId="urn:microsoft.com/office/officeart/2005/8/layout/vList5"/>
    <dgm:cxn modelId="{C278BEDE-1A8E-492D-9EB2-957642F71B45}" type="presParOf" srcId="{5A688349-E08E-4252-BCD1-E10D6FC70ADE}" destId="{D670EA9F-FB35-4250-AC32-1BB877198953}" srcOrd="2" destOrd="0" presId="urn:microsoft.com/office/officeart/2005/8/layout/vList5"/>
    <dgm:cxn modelId="{42C7820E-9C31-4A81-9297-B7D4362DFB40}" type="presParOf" srcId="{D670EA9F-FB35-4250-AC32-1BB877198953}" destId="{C2108BF5-7B12-48B6-858F-C65F289706B5}" srcOrd="0" destOrd="0" presId="urn:microsoft.com/office/officeart/2005/8/layout/vList5"/>
    <dgm:cxn modelId="{4A41FCA0-BE75-4CC9-ADA8-C2F03CFD7A1B}" type="presParOf" srcId="{D670EA9F-FB35-4250-AC32-1BB877198953}" destId="{1279CFBF-8E52-47AE-9E57-339646E3748A}" srcOrd="1" destOrd="0" presId="urn:microsoft.com/office/officeart/2005/8/layout/vList5"/>
    <dgm:cxn modelId="{9E38CBA5-FBD2-4617-9641-C9B518EEDC85}" type="presParOf" srcId="{5A688349-E08E-4252-BCD1-E10D6FC70ADE}" destId="{0BFFEAF5-9827-43A5-B601-7C8B5897041C}" srcOrd="3" destOrd="0" presId="urn:microsoft.com/office/officeart/2005/8/layout/vList5"/>
    <dgm:cxn modelId="{BFB85830-8DA8-4E69-A52A-F91BEB6E51B9}" type="presParOf" srcId="{5A688349-E08E-4252-BCD1-E10D6FC70ADE}" destId="{B9FB444F-49F6-49AE-B7F3-7924750572A0}" srcOrd="4" destOrd="0" presId="urn:microsoft.com/office/officeart/2005/8/layout/vList5"/>
    <dgm:cxn modelId="{951F9AC8-6736-4D01-9579-5CAB6C300F0C}" type="presParOf" srcId="{B9FB444F-49F6-49AE-B7F3-7924750572A0}" destId="{0E4A1E80-6126-4FA2-AC6E-92B5571E8E83}" srcOrd="0" destOrd="0" presId="urn:microsoft.com/office/officeart/2005/8/layout/vList5"/>
    <dgm:cxn modelId="{7734C3D0-09AD-4AD9-9868-4C11BF275110}" type="presParOf" srcId="{B9FB444F-49F6-49AE-B7F3-7924750572A0}" destId="{49247E5A-32F8-4766-968E-609D5A8E0F5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FDF77-2791-4086-8C8F-206582C04A93}"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E98F5A7-BFA2-4615-A88B-99217C197633}">
      <dgm:prSet/>
      <dgm:spPr/>
      <dgm:t>
        <a:bodyPr/>
        <a:lstStyle/>
        <a:p>
          <a:pPr>
            <a:defRPr cap="all"/>
          </a:pPr>
          <a:r>
            <a:rPr lang="en-US"/>
            <a:t>Fundraising</a:t>
          </a:r>
        </a:p>
      </dgm:t>
    </dgm:pt>
    <dgm:pt modelId="{5958678B-B298-4C9A-B548-542DD9C0A622}" type="parTrans" cxnId="{E5C65BF3-434A-4B31-9F52-834604CAE680}">
      <dgm:prSet/>
      <dgm:spPr/>
      <dgm:t>
        <a:bodyPr/>
        <a:lstStyle/>
        <a:p>
          <a:endParaRPr lang="en-US"/>
        </a:p>
      </dgm:t>
    </dgm:pt>
    <dgm:pt modelId="{0A3B8960-B464-4B50-9C6D-A09483556CD5}" type="sibTrans" cxnId="{E5C65BF3-434A-4B31-9F52-834604CAE680}">
      <dgm:prSet/>
      <dgm:spPr/>
      <dgm:t>
        <a:bodyPr/>
        <a:lstStyle/>
        <a:p>
          <a:endParaRPr lang="en-US"/>
        </a:p>
      </dgm:t>
    </dgm:pt>
    <dgm:pt modelId="{79541E84-56C4-481B-820F-31D1B932C806}">
      <dgm:prSet/>
      <dgm:spPr/>
      <dgm:t>
        <a:bodyPr/>
        <a:lstStyle/>
        <a:p>
          <a:pPr>
            <a:defRPr cap="all"/>
          </a:pPr>
          <a:r>
            <a:rPr lang="en-US"/>
            <a:t>Grants</a:t>
          </a:r>
        </a:p>
      </dgm:t>
    </dgm:pt>
    <dgm:pt modelId="{46DB87BB-ECA7-443B-B3C5-9CF3211FBE4C}" type="parTrans" cxnId="{F5000ED8-010F-490A-B04E-41A3307D908C}">
      <dgm:prSet/>
      <dgm:spPr/>
      <dgm:t>
        <a:bodyPr/>
        <a:lstStyle/>
        <a:p>
          <a:endParaRPr lang="en-US"/>
        </a:p>
      </dgm:t>
    </dgm:pt>
    <dgm:pt modelId="{1A23F7F1-AE27-4BED-B442-B78523AF850F}" type="sibTrans" cxnId="{F5000ED8-010F-490A-B04E-41A3307D908C}">
      <dgm:prSet/>
      <dgm:spPr/>
      <dgm:t>
        <a:bodyPr/>
        <a:lstStyle/>
        <a:p>
          <a:endParaRPr lang="en-US"/>
        </a:p>
      </dgm:t>
    </dgm:pt>
    <dgm:pt modelId="{05B64A1A-3EC6-48E2-A88C-5BA357BBB915}">
      <dgm:prSet/>
      <dgm:spPr/>
      <dgm:t>
        <a:bodyPr/>
        <a:lstStyle/>
        <a:p>
          <a:pPr>
            <a:defRPr cap="all"/>
          </a:pPr>
          <a:r>
            <a:rPr lang="en-US"/>
            <a:t>Foundations</a:t>
          </a:r>
        </a:p>
      </dgm:t>
    </dgm:pt>
    <dgm:pt modelId="{9A5CA239-C4EE-4655-BD28-5546EFE35C97}" type="parTrans" cxnId="{E45FD90D-340C-457E-BE8A-FA82090B1AA6}">
      <dgm:prSet/>
      <dgm:spPr/>
      <dgm:t>
        <a:bodyPr/>
        <a:lstStyle/>
        <a:p>
          <a:endParaRPr lang="en-US"/>
        </a:p>
      </dgm:t>
    </dgm:pt>
    <dgm:pt modelId="{01FAA96D-7788-46A7-96AB-2B0D93DA7384}" type="sibTrans" cxnId="{E45FD90D-340C-457E-BE8A-FA82090B1AA6}">
      <dgm:prSet/>
      <dgm:spPr/>
      <dgm:t>
        <a:bodyPr/>
        <a:lstStyle/>
        <a:p>
          <a:endParaRPr lang="en-US"/>
        </a:p>
      </dgm:t>
    </dgm:pt>
    <dgm:pt modelId="{40C580FF-B1F9-4E58-975F-B72FF398FD67}" type="pres">
      <dgm:prSet presAssocID="{8FDFDF77-2791-4086-8C8F-206582C04A93}" presName="root" presStyleCnt="0">
        <dgm:presLayoutVars>
          <dgm:dir/>
          <dgm:resizeHandles val="exact"/>
        </dgm:presLayoutVars>
      </dgm:prSet>
      <dgm:spPr/>
    </dgm:pt>
    <dgm:pt modelId="{68026EF3-1B38-4CA0-8556-FF85E14674FA}" type="pres">
      <dgm:prSet presAssocID="{0E98F5A7-BFA2-4615-A88B-99217C197633}" presName="compNode" presStyleCnt="0"/>
      <dgm:spPr/>
    </dgm:pt>
    <dgm:pt modelId="{2C19C462-F65C-46E3-9A83-4305EE51CDC4}" type="pres">
      <dgm:prSet presAssocID="{0E98F5A7-BFA2-4615-A88B-99217C197633}" presName="iconBgRect" presStyleLbl="bgShp" presStyleIdx="0" presStyleCnt="3"/>
      <dgm:spPr>
        <a:prstGeom prst="round2DiagRect">
          <a:avLst>
            <a:gd name="adj1" fmla="val 29727"/>
            <a:gd name="adj2" fmla="val 0"/>
          </a:avLst>
        </a:prstGeom>
      </dgm:spPr>
    </dgm:pt>
    <dgm:pt modelId="{20FC43C7-E82C-4FA1-8576-6BA384B82A2A}" type="pres">
      <dgm:prSet presAssocID="{0E98F5A7-BFA2-4615-A88B-99217C1976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398C7F54-D4ED-44AD-8053-94155599DAA3}" type="pres">
      <dgm:prSet presAssocID="{0E98F5A7-BFA2-4615-A88B-99217C197633}" presName="spaceRect" presStyleCnt="0"/>
      <dgm:spPr/>
    </dgm:pt>
    <dgm:pt modelId="{D8AFD507-FA23-4FEB-8376-B095F3382086}" type="pres">
      <dgm:prSet presAssocID="{0E98F5A7-BFA2-4615-A88B-99217C197633}" presName="textRect" presStyleLbl="revTx" presStyleIdx="0" presStyleCnt="3">
        <dgm:presLayoutVars>
          <dgm:chMax val="1"/>
          <dgm:chPref val="1"/>
        </dgm:presLayoutVars>
      </dgm:prSet>
      <dgm:spPr/>
    </dgm:pt>
    <dgm:pt modelId="{93CF6B04-41C3-4396-A8BF-8C0326C8090B}" type="pres">
      <dgm:prSet presAssocID="{0A3B8960-B464-4B50-9C6D-A09483556CD5}" presName="sibTrans" presStyleCnt="0"/>
      <dgm:spPr/>
    </dgm:pt>
    <dgm:pt modelId="{E51096AB-AABA-49B7-9E29-DD3C704E06DB}" type="pres">
      <dgm:prSet presAssocID="{79541E84-56C4-481B-820F-31D1B932C806}" presName="compNode" presStyleCnt="0"/>
      <dgm:spPr/>
    </dgm:pt>
    <dgm:pt modelId="{A1D61DB6-81F1-4266-BBC4-F5EE67A5635C}" type="pres">
      <dgm:prSet presAssocID="{79541E84-56C4-481B-820F-31D1B932C806}" presName="iconBgRect" presStyleLbl="bgShp" presStyleIdx="1" presStyleCnt="3"/>
      <dgm:spPr>
        <a:prstGeom prst="round2DiagRect">
          <a:avLst>
            <a:gd name="adj1" fmla="val 29727"/>
            <a:gd name="adj2" fmla="val 0"/>
          </a:avLst>
        </a:prstGeom>
      </dgm:spPr>
    </dgm:pt>
    <dgm:pt modelId="{1E0DC6AE-CA94-49A7-9EF1-C64A9C6F5AAC}" type="pres">
      <dgm:prSet presAssocID="{79541E84-56C4-481B-820F-31D1B932C80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F649FF4C-CA98-4DA9-B4B0-C7CA5B01A1FC}" type="pres">
      <dgm:prSet presAssocID="{79541E84-56C4-481B-820F-31D1B932C806}" presName="spaceRect" presStyleCnt="0"/>
      <dgm:spPr/>
    </dgm:pt>
    <dgm:pt modelId="{4715267E-56C8-4C71-89F6-EBE2C9FB7B75}" type="pres">
      <dgm:prSet presAssocID="{79541E84-56C4-481B-820F-31D1B932C806}" presName="textRect" presStyleLbl="revTx" presStyleIdx="1" presStyleCnt="3">
        <dgm:presLayoutVars>
          <dgm:chMax val="1"/>
          <dgm:chPref val="1"/>
        </dgm:presLayoutVars>
      </dgm:prSet>
      <dgm:spPr/>
    </dgm:pt>
    <dgm:pt modelId="{189F2D0D-4DBF-416A-B212-FAC37E27E179}" type="pres">
      <dgm:prSet presAssocID="{1A23F7F1-AE27-4BED-B442-B78523AF850F}" presName="sibTrans" presStyleCnt="0"/>
      <dgm:spPr/>
    </dgm:pt>
    <dgm:pt modelId="{28EF12FC-4061-4235-ADE4-30A3128735A6}" type="pres">
      <dgm:prSet presAssocID="{05B64A1A-3EC6-48E2-A88C-5BA357BBB915}" presName="compNode" presStyleCnt="0"/>
      <dgm:spPr/>
    </dgm:pt>
    <dgm:pt modelId="{A83B3637-6B63-4E45-8B20-0236B4F4949C}" type="pres">
      <dgm:prSet presAssocID="{05B64A1A-3EC6-48E2-A88C-5BA357BBB915}" presName="iconBgRect" presStyleLbl="bgShp" presStyleIdx="2" presStyleCnt="3"/>
      <dgm:spPr>
        <a:prstGeom prst="round2DiagRect">
          <a:avLst>
            <a:gd name="adj1" fmla="val 29727"/>
            <a:gd name="adj2" fmla="val 0"/>
          </a:avLst>
        </a:prstGeom>
      </dgm:spPr>
    </dgm:pt>
    <dgm:pt modelId="{73029994-54CD-49AC-9D23-D56B46ED0435}" type="pres">
      <dgm:prSet presAssocID="{05B64A1A-3EC6-48E2-A88C-5BA357BBB9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ntalHealth"/>
        </a:ext>
      </dgm:extLst>
    </dgm:pt>
    <dgm:pt modelId="{C8093502-5104-478D-ACE6-BC57CC46CC31}" type="pres">
      <dgm:prSet presAssocID="{05B64A1A-3EC6-48E2-A88C-5BA357BBB915}" presName="spaceRect" presStyleCnt="0"/>
      <dgm:spPr/>
    </dgm:pt>
    <dgm:pt modelId="{4AC4A189-7867-49CC-BD98-BF5A8B300671}" type="pres">
      <dgm:prSet presAssocID="{05B64A1A-3EC6-48E2-A88C-5BA357BBB915}" presName="textRect" presStyleLbl="revTx" presStyleIdx="2" presStyleCnt="3">
        <dgm:presLayoutVars>
          <dgm:chMax val="1"/>
          <dgm:chPref val="1"/>
        </dgm:presLayoutVars>
      </dgm:prSet>
      <dgm:spPr/>
    </dgm:pt>
  </dgm:ptLst>
  <dgm:cxnLst>
    <dgm:cxn modelId="{E45FD90D-340C-457E-BE8A-FA82090B1AA6}" srcId="{8FDFDF77-2791-4086-8C8F-206582C04A93}" destId="{05B64A1A-3EC6-48E2-A88C-5BA357BBB915}" srcOrd="2" destOrd="0" parTransId="{9A5CA239-C4EE-4655-BD28-5546EFE35C97}" sibTransId="{01FAA96D-7788-46A7-96AB-2B0D93DA7384}"/>
    <dgm:cxn modelId="{5DACB914-E5D8-4C3B-9898-C5987A7E815A}" type="presOf" srcId="{79541E84-56C4-481B-820F-31D1B932C806}" destId="{4715267E-56C8-4C71-89F6-EBE2C9FB7B75}" srcOrd="0" destOrd="0" presId="urn:microsoft.com/office/officeart/2018/5/layout/IconLeafLabelList"/>
    <dgm:cxn modelId="{EEE46F1D-1081-4184-BA5A-05FBEB1D1409}" type="presOf" srcId="{05B64A1A-3EC6-48E2-A88C-5BA357BBB915}" destId="{4AC4A189-7867-49CC-BD98-BF5A8B300671}" srcOrd="0" destOrd="0" presId="urn:microsoft.com/office/officeart/2018/5/layout/IconLeafLabelList"/>
    <dgm:cxn modelId="{F5000ED8-010F-490A-B04E-41A3307D908C}" srcId="{8FDFDF77-2791-4086-8C8F-206582C04A93}" destId="{79541E84-56C4-481B-820F-31D1B932C806}" srcOrd="1" destOrd="0" parTransId="{46DB87BB-ECA7-443B-B3C5-9CF3211FBE4C}" sibTransId="{1A23F7F1-AE27-4BED-B442-B78523AF850F}"/>
    <dgm:cxn modelId="{E5C65BF3-434A-4B31-9F52-834604CAE680}" srcId="{8FDFDF77-2791-4086-8C8F-206582C04A93}" destId="{0E98F5A7-BFA2-4615-A88B-99217C197633}" srcOrd="0" destOrd="0" parTransId="{5958678B-B298-4C9A-B548-542DD9C0A622}" sibTransId="{0A3B8960-B464-4B50-9C6D-A09483556CD5}"/>
    <dgm:cxn modelId="{DC74BAF5-20D5-43E7-9AC4-0E3501730C70}" type="presOf" srcId="{8FDFDF77-2791-4086-8C8F-206582C04A93}" destId="{40C580FF-B1F9-4E58-975F-B72FF398FD67}" srcOrd="0" destOrd="0" presId="urn:microsoft.com/office/officeart/2018/5/layout/IconLeafLabelList"/>
    <dgm:cxn modelId="{1A4BDCFC-1A46-4200-831A-784BAF22143A}" type="presOf" srcId="{0E98F5A7-BFA2-4615-A88B-99217C197633}" destId="{D8AFD507-FA23-4FEB-8376-B095F3382086}" srcOrd="0" destOrd="0" presId="urn:microsoft.com/office/officeart/2018/5/layout/IconLeafLabelList"/>
    <dgm:cxn modelId="{DFB09143-8A42-4193-BBA7-03DDA2C1F13D}" type="presParOf" srcId="{40C580FF-B1F9-4E58-975F-B72FF398FD67}" destId="{68026EF3-1B38-4CA0-8556-FF85E14674FA}" srcOrd="0" destOrd="0" presId="urn:microsoft.com/office/officeart/2018/5/layout/IconLeafLabelList"/>
    <dgm:cxn modelId="{63B0CE5F-420A-484D-88B7-2D102A32D142}" type="presParOf" srcId="{68026EF3-1B38-4CA0-8556-FF85E14674FA}" destId="{2C19C462-F65C-46E3-9A83-4305EE51CDC4}" srcOrd="0" destOrd="0" presId="urn:microsoft.com/office/officeart/2018/5/layout/IconLeafLabelList"/>
    <dgm:cxn modelId="{6EFCE622-2F27-43E5-9C62-F9487F384F54}" type="presParOf" srcId="{68026EF3-1B38-4CA0-8556-FF85E14674FA}" destId="{20FC43C7-E82C-4FA1-8576-6BA384B82A2A}" srcOrd="1" destOrd="0" presId="urn:microsoft.com/office/officeart/2018/5/layout/IconLeafLabelList"/>
    <dgm:cxn modelId="{3A3959DB-E46E-4F77-B704-BEA9C537DB66}" type="presParOf" srcId="{68026EF3-1B38-4CA0-8556-FF85E14674FA}" destId="{398C7F54-D4ED-44AD-8053-94155599DAA3}" srcOrd="2" destOrd="0" presId="urn:microsoft.com/office/officeart/2018/5/layout/IconLeafLabelList"/>
    <dgm:cxn modelId="{282D8F4C-DFD5-455F-80BA-AA34976EBC38}" type="presParOf" srcId="{68026EF3-1B38-4CA0-8556-FF85E14674FA}" destId="{D8AFD507-FA23-4FEB-8376-B095F3382086}" srcOrd="3" destOrd="0" presId="urn:microsoft.com/office/officeart/2018/5/layout/IconLeafLabelList"/>
    <dgm:cxn modelId="{35CAF2A0-99CB-41BF-AA90-900D38C8D651}" type="presParOf" srcId="{40C580FF-B1F9-4E58-975F-B72FF398FD67}" destId="{93CF6B04-41C3-4396-A8BF-8C0326C8090B}" srcOrd="1" destOrd="0" presId="urn:microsoft.com/office/officeart/2018/5/layout/IconLeafLabelList"/>
    <dgm:cxn modelId="{A5B686D1-E65A-4DDD-98F3-402F7CB6B737}" type="presParOf" srcId="{40C580FF-B1F9-4E58-975F-B72FF398FD67}" destId="{E51096AB-AABA-49B7-9E29-DD3C704E06DB}" srcOrd="2" destOrd="0" presId="urn:microsoft.com/office/officeart/2018/5/layout/IconLeafLabelList"/>
    <dgm:cxn modelId="{E402C698-50BE-469F-9C80-64561FFF4F36}" type="presParOf" srcId="{E51096AB-AABA-49B7-9E29-DD3C704E06DB}" destId="{A1D61DB6-81F1-4266-BBC4-F5EE67A5635C}" srcOrd="0" destOrd="0" presId="urn:microsoft.com/office/officeart/2018/5/layout/IconLeafLabelList"/>
    <dgm:cxn modelId="{A239D4EC-DCAA-4A08-A533-621B8E15EE60}" type="presParOf" srcId="{E51096AB-AABA-49B7-9E29-DD3C704E06DB}" destId="{1E0DC6AE-CA94-49A7-9EF1-C64A9C6F5AAC}" srcOrd="1" destOrd="0" presId="urn:microsoft.com/office/officeart/2018/5/layout/IconLeafLabelList"/>
    <dgm:cxn modelId="{2109504B-B831-4864-9512-B1FB1A9482B7}" type="presParOf" srcId="{E51096AB-AABA-49B7-9E29-DD3C704E06DB}" destId="{F649FF4C-CA98-4DA9-B4B0-C7CA5B01A1FC}" srcOrd="2" destOrd="0" presId="urn:microsoft.com/office/officeart/2018/5/layout/IconLeafLabelList"/>
    <dgm:cxn modelId="{FB793EED-45A4-4449-95D4-DC7BF53F23E0}" type="presParOf" srcId="{E51096AB-AABA-49B7-9E29-DD3C704E06DB}" destId="{4715267E-56C8-4C71-89F6-EBE2C9FB7B75}" srcOrd="3" destOrd="0" presId="urn:microsoft.com/office/officeart/2018/5/layout/IconLeafLabelList"/>
    <dgm:cxn modelId="{0367F7BC-8010-4C50-99CE-AF9A7E65F7C2}" type="presParOf" srcId="{40C580FF-B1F9-4E58-975F-B72FF398FD67}" destId="{189F2D0D-4DBF-416A-B212-FAC37E27E179}" srcOrd="3" destOrd="0" presId="urn:microsoft.com/office/officeart/2018/5/layout/IconLeafLabelList"/>
    <dgm:cxn modelId="{D0DFA383-FFA9-4771-9014-0315EC4EFB42}" type="presParOf" srcId="{40C580FF-B1F9-4E58-975F-B72FF398FD67}" destId="{28EF12FC-4061-4235-ADE4-30A3128735A6}" srcOrd="4" destOrd="0" presId="urn:microsoft.com/office/officeart/2018/5/layout/IconLeafLabelList"/>
    <dgm:cxn modelId="{D3A1E2E9-2569-4D90-B8AF-C032605AC7CE}" type="presParOf" srcId="{28EF12FC-4061-4235-ADE4-30A3128735A6}" destId="{A83B3637-6B63-4E45-8B20-0236B4F4949C}" srcOrd="0" destOrd="0" presId="urn:microsoft.com/office/officeart/2018/5/layout/IconLeafLabelList"/>
    <dgm:cxn modelId="{C88E38D5-F75F-4150-BDD7-754D1085E6C0}" type="presParOf" srcId="{28EF12FC-4061-4235-ADE4-30A3128735A6}" destId="{73029994-54CD-49AC-9D23-D56B46ED0435}" srcOrd="1" destOrd="0" presId="urn:microsoft.com/office/officeart/2018/5/layout/IconLeafLabelList"/>
    <dgm:cxn modelId="{9C02656C-6C04-408E-A094-A0C0E37B62E7}" type="presParOf" srcId="{28EF12FC-4061-4235-ADE4-30A3128735A6}" destId="{C8093502-5104-478D-ACE6-BC57CC46CC31}" srcOrd="2" destOrd="0" presId="urn:microsoft.com/office/officeart/2018/5/layout/IconLeafLabelList"/>
    <dgm:cxn modelId="{EF647AA0-B1C1-4EA8-ADA0-2CAA13F2EC6E}" type="presParOf" srcId="{28EF12FC-4061-4235-ADE4-30A3128735A6}" destId="{4AC4A189-7867-49CC-BD98-BF5A8B300671}"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B84ABC-7194-449B-984D-129ADDAC48C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C828C362-167A-4852-83B6-B77C739F9126}">
      <dgm:prSet/>
      <dgm:spPr/>
      <dgm:t>
        <a:bodyPr/>
        <a:lstStyle/>
        <a:p>
          <a:r>
            <a:rPr lang="en-US"/>
            <a:t>Responsible for direction, management and operation of the infection prevention and control/epidemiology department, including education of hospital personnel and consultation with the organization, CDC, and the county and state health departments. </a:t>
          </a:r>
        </a:p>
      </dgm:t>
    </dgm:pt>
    <dgm:pt modelId="{5D7C08F5-13DF-48F7-ADE0-17BFCF69CE35}" type="parTrans" cxnId="{DC5665A6-6040-49E1-8938-63EDD630F1C6}">
      <dgm:prSet/>
      <dgm:spPr/>
      <dgm:t>
        <a:bodyPr/>
        <a:lstStyle/>
        <a:p>
          <a:endParaRPr lang="en-US"/>
        </a:p>
      </dgm:t>
    </dgm:pt>
    <dgm:pt modelId="{7E0C9148-6A7E-43D6-A9E2-8643AF21AA2E}" type="sibTrans" cxnId="{DC5665A6-6040-49E1-8938-63EDD630F1C6}">
      <dgm:prSet/>
      <dgm:spPr/>
      <dgm:t>
        <a:bodyPr/>
        <a:lstStyle/>
        <a:p>
          <a:endParaRPr lang="en-US"/>
        </a:p>
      </dgm:t>
    </dgm:pt>
    <dgm:pt modelId="{B61BC8E8-8D81-4F5E-82AD-A827BA43FD77}">
      <dgm:prSet/>
      <dgm:spPr/>
      <dgm:t>
        <a:bodyPr/>
        <a:lstStyle/>
        <a:p>
          <a:r>
            <a:rPr lang="en-US"/>
            <a:t>Compliance with Joint Commission (JC) standards, CMS, OSHA, and state regulations, outbreak investigation, and overall direction of the infection prevention and control program.</a:t>
          </a:r>
        </a:p>
      </dgm:t>
    </dgm:pt>
    <dgm:pt modelId="{EF550606-DE32-4408-975C-15E90D798CFC}" type="parTrans" cxnId="{CCE72E0D-ED7D-4E10-A637-524199FE0DDA}">
      <dgm:prSet/>
      <dgm:spPr/>
      <dgm:t>
        <a:bodyPr/>
        <a:lstStyle/>
        <a:p>
          <a:endParaRPr lang="en-US"/>
        </a:p>
      </dgm:t>
    </dgm:pt>
    <dgm:pt modelId="{2CCF35F5-F35B-48FF-A5F8-E076CCE17AA0}" type="sibTrans" cxnId="{CCE72E0D-ED7D-4E10-A637-524199FE0DDA}">
      <dgm:prSet/>
      <dgm:spPr/>
      <dgm:t>
        <a:bodyPr/>
        <a:lstStyle/>
        <a:p>
          <a:endParaRPr lang="en-US"/>
        </a:p>
      </dgm:t>
    </dgm:pt>
    <dgm:pt modelId="{D63FF92B-48B4-47B6-B274-94A75F207327}" type="pres">
      <dgm:prSet presAssocID="{E8B84ABC-7194-449B-984D-129ADDAC48C1}" presName="hierChild1" presStyleCnt="0">
        <dgm:presLayoutVars>
          <dgm:chPref val="1"/>
          <dgm:dir/>
          <dgm:animOne val="branch"/>
          <dgm:animLvl val="lvl"/>
          <dgm:resizeHandles/>
        </dgm:presLayoutVars>
      </dgm:prSet>
      <dgm:spPr/>
    </dgm:pt>
    <dgm:pt modelId="{04CE656F-DF24-4DC3-8655-2C7108CDDDCD}" type="pres">
      <dgm:prSet presAssocID="{C828C362-167A-4852-83B6-B77C739F9126}" presName="hierRoot1" presStyleCnt="0"/>
      <dgm:spPr/>
    </dgm:pt>
    <dgm:pt modelId="{9E8F9122-5CF8-4414-A4DA-1B2B1B565D97}" type="pres">
      <dgm:prSet presAssocID="{C828C362-167A-4852-83B6-B77C739F9126}" presName="composite" presStyleCnt="0"/>
      <dgm:spPr/>
    </dgm:pt>
    <dgm:pt modelId="{EC546C92-FFE1-4818-8128-FD84711F8788}" type="pres">
      <dgm:prSet presAssocID="{C828C362-167A-4852-83B6-B77C739F9126}" presName="background" presStyleLbl="node0" presStyleIdx="0" presStyleCnt="2"/>
      <dgm:spPr/>
    </dgm:pt>
    <dgm:pt modelId="{988EFF7E-7FF3-427F-BBE0-AB16285730DA}" type="pres">
      <dgm:prSet presAssocID="{C828C362-167A-4852-83B6-B77C739F9126}" presName="text" presStyleLbl="fgAcc0" presStyleIdx="0" presStyleCnt="2">
        <dgm:presLayoutVars>
          <dgm:chPref val="3"/>
        </dgm:presLayoutVars>
      </dgm:prSet>
      <dgm:spPr/>
    </dgm:pt>
    <dgm:pt modelId="{636DFC9E-3255-4F29-84F3-E0E9EA6E7B2C}" type="pres">
      <dgm:prSet presAssocID="{C828C362-167A-4852-83B6-B77C739F9126}" presName="hierChild2" presStyleCnt="0"/>
      <dgm:spPr/>
    </dgm:pt>
    <dgm:pt modelId="{2E416ACE-2B92-42C2-9261-8878C42AA364}" type="pres">
      <dgm:prSet presAssocID="{B61BC8E8-8D81-4F5E-82AD-A827BA43FD77}" presName="hierRoot1" presStyleCnt="0"/>
      <dgm:spPr/>
    </dgm:pt>
    <dgm:pt modelId="{E877E4D9-700D-498D-81D0-2EA1E315EAF8}" type="pres">
      <dgm:prSet presAssocID="{B61BC8E8-8D81-4F5E-82AD-A827BA43FD77}" presName="composite" presStyleCnt="0"/>
      <dgm:spPr/>
    </dgm:pt>
    <dgm:pt modelId="{AD9AF8BF-1E5E-4860-916E-70D3139AEF82}" type="pres">
      <dgm:prSet presAssocID="{B61BC8E8-8D81-4F5E-82AD-A827BA43FD77}" presName="background" presStyleLbl="node0" presStyleIdx="1" presStyleCnt="2"/>
      <dgm:spPr/>
    </dgm:pt>
    <dgm:pt modelId="{DE00FBEC-9AD5-4642-B58B-0101EF3B9AEB}" type="pres">
      <dgm:prSet presAssocID="{B61BC8E8-8D81-4F5E-82AD-A827BA43FD77}" presName="text" presStyleLbl="fgAcc0" presStyleIdx="1" presStyleCnt="2">
        <dgm:presLayoutVars>
          <dgm:chPref val="3"/>
        </dgm:presLayoutVars>
      </dgm:prSet>
      <dgm:spPr/>
    </dgm:pt>
    <dgm:pt modelId="{41B2A605-EE7C-4E56-8759-7652CAC0676E}" type="pres">
      <dgm:prSet presAssocID="{B61BC8E8-8D81-4F5E-82AD-A827BA43FD77}" presName="hierChild2" presStyleCnt="0"/>
      <dgm:spPr/>
    </dgm:pt>
  </dgm:ptLst>
  <dgm:cxnLst>
    <dgm:cxn modelId="{A34EC708-7566-4412-94A4-4B43CFB9872C}" type="presOf" srcId="{B61BC8E8-8D81-4F5E-82AD-A827BA43FD77}" destId="{DE00FBEC-9AD5-4642-B58B-0101EF3B9AEB}" srcOrd="0" destOrd="0" presId="urn:microsoft.com/office/officeart/2005/8/layout/hierarchy1"/>
    <dgm:cxn modelId="{CCE72E0D-ED7D-4E10-A637-524199FE0DDA}" srcId="{E8B84ABC-7194-449B-984D-129ADDAC48C1}" destId="{B61BC8E8-8D81-4F5E-82AD-A827BA43FD77}" srcOrd="1" destOrd="0" parTransId="{EF550606-DE32-4408-975C-15E90D798CFC}" sibTransId="{2CCF35F5-F35B-48FF-A5F8-E076CCE17AA0}"/>
    <dgm:cxn modelId="{28B5D224-FD83-45AB-8D01-F2052B10AD6B}" type="presOf" srcId="{E8B84ABC-7194-449B-984D-129ADDAC48C1}" destId="{D63FF92B-48B4-47B6-B274-94A75F207327}" srcOrd="0" destOrd="0" presId="urn:microsoft.com/office/officeart/2005/8/layout/hierarchy1"/>
    <dgm:cxn modelId="{175E3B2D-1D5B-41BA-B07C-5A484E408BC3}" type="presOf" srcId="{C828C362-167A-4852-83B6-B77C739F9126}" destId="{988EFF7E-7FF3-427F-BBE0-AB16285730DA}" srcOrd="0" destOrd="0" presId="urn:microsoft.com/office/officeart/2005/8/layout/hierarchy1"/>
    <dgm:cxn modelId="{DC5665A6-6040-49E1-8938-63EDD630F1C6}" srcId="{E8B84ABC-7194-449B-984D-129ADDAC48C1}" destId="{C828C362-167A-4852-83B6-B77C739F9126}" srcOrd="0" destOrd="0" parTransId="{5D7C08F5-13DF-48F7-ADE0-17BFCF69CE35}" sibTransId="{7E0C9148-6A7E-43D6-A9E2-8643AF21AA2E}"/>
    <dgm:cxn modelId="{FE821ABA-4C3D-411B-BE76-607C956FE0D1}" type="presParOf" srcId="{D63FF92B-48B4-47B6-B274-94A75F207327}" destId="{04CE656F-DF24-4DC3-8655-2C7108CDDDCD}" srcOrd="0" destOrd="0" presId="urn:microsoft.com/office/officeart/2005/8/layout/hierarchy1"/>
    <dgm:cxn modelId="{BBA9F79B-FB22-44A0-8195-D8453AC134F8}" type="presParOf" srcId="{04CE656F-DF24-4DC3-8655-2C7108CDDDCD}" destId="{9E8F9122-5CF8-4414-A4DA-1B2B1B565D97}" srcOrd="0" destOrd="0" presId="urn:microsoft.com/office/officeart/2005/8/layout/hierarchy1"/>
    <dgm:cxn modelId="{BD113B8C-4926-421F-A48A-F63102DDA23D}" type="presParOf" srcId="{9E8F9122-5CF8-4414-A4DA-1B2B1B565D97}" destId="{EC546C92-FFE1-4818-8128-FD84711F8788}" srcOrd="0" destOrd="0" presId="urn:microsoft.com/office/officeart/2005/8/layout/hierarchy1"/>
    <dgm:cxn modelId="{D4C7C2BF-A649-4377-B44C-00EF4EEC9E02}" type="presParOf" srcId="{9E8F9122-5CF8-4414-A4DA-1B2B1B565D97}" destId="{988EFF7E-7FF3-427F-BBE0-AB16285730DA}" srcOrd="1" destOrd="0" presId="urn:microsoft.com/office/officeart/2005/8/layout/hierarchy1"/>
    <dgm:cxn modelId="{F0348E51-9EC3-461E-BF1F-8D6532CE0E01}" type="presParOf" srcId="{04CE656F-DF24-4DC3-8655-2C7108CDDDCD}" destId="{636DFC9E-3255-4F29-84F3-E0E9EA6E7B2C}" srcOrd="1" destOrd="0" presId="urn:microsoft.com/office/officeart/2005/8/layout/hierarchy1"/>
    <dgm:cxn modelId="{9F7C2F52-8D3A-4CCE-9F72-8095ABDB6E13}" type="presParOf" srcId="{D63FF92B-48B4-47B6-B274-94A75F207327}" destId="{2E416ACE-2B92-42C2-9261-8878C42AA364}" srcOrd="1" destOrd="0" presId="urn:microsoft.com/office/officeart/2005/8/layout/hierarchy1"/>
    <dgm:cxn modelId="{3105B78A-1147-4CFC-8D4F-8662CA95938A}" type="presParOf" srcId="{2E416ACE-2B92-42C2-9261-8878C42AA364}" destId="{E877E4D9-700D-498D-81D0-2EA1E315EAF8}" srcOrd="0" destOrd="0" presId="urn:microsoft.com/office/officeart/2005/8/layout/hierarchy1"/>
    <dgm:cxn modelId="{AD07F8CB-E726-49B4-9F95-5A443EFA511B}" type="presParOf" srcId="{E877E4D9-700D-498D-81D0-2EA1E315EAF8}" destId="{AD9AF8BF-1E5E-4860-916E-70D3139AEF82}" srcOrd="0" destOrd="0" presId="urn:microsoft.com/office/officeart/2005/8/layout/hierarchy1"/>
    <dgm:cxn modelId="{A758F95D-80CD-49C8-8D89-372B8D14F9F4}" type="presParOf" srcId="{E877E4D9-700D-498D-81D0-2EA1E315EAF8}" destId="{DE00FBEC-9AD5-4642-B58B-0101EF3B9AEB}" srcOrd="1" destOrd="0" presId="urn:microsoft.com/office/officeart/2005/8/layout/hierarchy1"/>
    <dgm:cxn modelId="{F1541398-736E-4278-B5CD-DD0953320BAB}" type="presParOf" srcId="{2E416ACE-2B92-42C2-9261-8878C42AA364}" destId="{41B2A605-EE7C-4E56-8759-7652CAC0676E}"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288449-D5AF-44EE-84D2-F22590BF902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46118D3-D003-46A2-87F6-864C4348A003}">
      <dgm:prSet/>
      <dgm:spPr/>
      <dgm:t>
        <a:bodyPr/>
        <a:lstStyle/>
        <a:p>
          <a:pPr>
            <a:defRPr cap="all"/>
          </a:pPr>
          <a:r>
            <a:rPr lang="en-US"/>
            <a:t>Media relations</a:t>
          </a:r>
        </a:p>
      </dgm:t>
    </dgm:pt>
    <dgm:pt modelId="{7DAB1531-45B2-40EA-BFB2-E10DFC38681B}" type="parTrans" cxnId="{4A2970CD-1F1A-4DE7-8993-81E3F22BDBE2}">
      <dgm:prSet/>
      <dgm:spPr/>
      <dgm:t>
        <a:bodyPr/>
        <a:lstStyle/>
        <a:p>
          <a:endParaRPr lang="en-US"/>
        </a:p>
      </dgm:t>
    </dgm:pt>
    <dgm:pt modelId="{F686517A-7080-4B55-86D2-AD03B350CE30}" type="sibTrans" cxnId="{4A2970CD-1F1A-4DE7-8993-81E3F22BDBE2}">
      <dgm:prSet/>
      <dgm:spPr/>
      <dgm:t>
        <a:bodyPr/>
        <a:lstStyle/>
        <a:p>
          <a:endParaRPr lang="en-US"/>
        </a:p>
      </dgm:t>
    </dgm:pt>
    <dgm:pt modelId="{8C882A40-5756-4849-9F06-E38A4A80272D}">
      <dgm:prSet/>
      <dgm:spPr/>
      <dgm:t>
        <a:bodyPr/>
        <a:lstStyle/>
        <a:p>
          <a:pPr>
            <a:defRPr cap="all"/>
          </a:pPr>
          <a:r>
            <a:rPr lang="en-US"/>
            <a:t>Editorial services</a:t>
          </a:r>
        </a:p>
      </dgm:t>
    </dgm:pt>
    <dgm:pt modelId="{8FF6AB01-39D9-4314-82FB-8E7D78C0A62C}" type="parTrans" cxnId="{0EA94BFD-E839-4565-BA8C-DA6816E11BF1}">
      <dgm:prSet/>
      <dgm:spPr/>
      <dgm:t>
        <a:bodyPr/>
        <a:lstStyle/>
        <a:p>
          <a:endParaRPr lang="en-US"/>
        </a:p>
      </dgm:t>
    </dgm:pt>
    <dgm:pt modelId="{0FD2FC6E-8CC3-467E-98E0-B73A89B6E1C1}" type="sibTrans" cxnId="{0EA94BFD-E839-4565-BA8C-DA6816E11BF1}">
      <dgm:prSet/>
      <dgm:spPr/>
      <dgm:t>
        <a:bodyPr/>
        <a:lstStyle/>
        <a:p>
          <a:endParaRPr lang="en-US"/>
        </a:p>
      </dgm:t>
    </dgm:pt>
    <dgm:pt modelId="{F55121B5-A80E-470E-BF56-F65450EC5A05}">
      <dgm:prSet/>
      <dgm:spPr/>
      <dgm:t>
        <a:bodyPr/>
        <a:lstStyle/>
        <a:p>
          <a:pPr>
            <a:defRPr cap="all"/>
          </a:pPr>
          <a:r>
            <a:rPr lang="en-US"/>
            <a:t>Web strategy</a:t>
          </a:r>
        </a:p>
      </dgm:t>
    </dgm:pt>
    <dgm:pt modelId="{12552F9F-C913-475C-951A-9BC65E5AC62C}" type="parTrans" cxnId="{26FD8989-D476-4AAB-8C07-07118389382D}">
      <dgm:prSet/>
      <dgm:spPr/>
      <dgm:t>
        <a:bodyPr/>
        <a:lstStyle/>
        <a:p>
          <a:endParaRPr lang="en-US"/>
        </a:p>
      </dgm:t>
    </dgm:pt>
    <dgm:pt modelId="{6152DA00-3D75-49C9-ABB8-7334A80F51F4}" type="sibTrans" cxnId="{26FD8989-D476-4AAB-8C07-07118389382D}">
      <dgm:prSet/>
      <dgm:spPr/>
      <dgm:t>
        <a:bodyPr/>
        <a:lstStyle/>
        <a:p>
          <a:endParaRPr lang="en-US"/>
        </a:p>
      </dgm:t>
    </dgm:pt>
    <dgm:pt modelId="{5AD35349-DAF7-4D49-8029-9AFBFDD63707}">
      <dgm:prSet/>
      <dgm:spPr/>
      <dgm:t>
        <a:bodyPr/>
        <a:lstStyle/>
        <a:p>
          <a:pPr>
            <a:defRPr cap="all"/>
          </a:pPr>
          <a:r>
            <a:rPr lang="en-US"/>
            <a:t>Development and digital media, design</a:t>
          </a:r>
        </a:p>
      </dgm:t>
    </dgm:pt>
    <dgm:pt modelId="{00C3A256-B62C-456F-97B0-1DF5360834E0}" type="parTrans" cxnId="{AE01BF31-768D-4242-8F9A-E1425C294B8D}">
      <dgm:prSet/>
      <dgm:spPr/>
      <dgm:t>
        <a:bodyPr/>
        <a:lstStyle/>
        <a:p>
          <a:endParaRPr lang="en-US"/>
        </a:p>
      </dgm:t>
    </dgm:pt>
    <dgm:pt modelId="{A66F29B3-09AD-44C5-8445-1D2518F8DBBA}" type="sibTrans" cxnId="{AE01BF31-768D-4242-8F9A-E1425C294B8D}">
      <dgm:prSet/>
      <dgm:spPr/>
      <dgm:t>
        <a:bodyPr/>
        <a:lstStyle/>
        <a:p>
          <a:endParaRPr lang="en-US"/>
        </a:p>
      </dgm:t>
    </dgm:pt>
    <dgm:pt modelId="{AAB4F8F7-1A9E-478D-8D03-88C2D602D6A1}">
      <dgm:prSet/>
      <dgm:spPr/>
      <dgm:t>
        <a:bodyPr/>
        <a:lstStyle/>
        <a:p>
          <a:pPr>
            <a:defRPr cap="all"/>
          </a:pPr>
          <a:r>
            <a:rPr lang="en-US"/>
            <a:t>Marketing, and market analysis</a:t>
          </a:r>
        </a:p>
      </dgm:t>
    </dgm:pt>
    <dgm:pt modelId="{FEC0C535-62D1-4A3C-B1EE-76452CB05D92}" type="parTrans" cxnId="{0E0AF73E-0D22-4C28-810D-11D3871949B9}">
      <dgm:prSet/>
      <dgm:spPr/>
      <dgm:t>
        <a:bodyPr/>
        <a:lstStyle/>
        <a:p>
          <a:endParaRPr lang="en-US"/>
        </a:p>
      </dgm:t>
    </dgm:pt>
    <dgm:pt modelId="{8BF9E86F-5366-483B-B2D2-5E2AB30CA62F}" type="sibTrans" cxnId="{0E0AF73E-0D22-4C28-810D-11D3871949B9}">
      <dgm:prSet/>
      <dgm:spPr/>
      <dgm:t>
        <a:bodyPr/>
        <a:lstStyle/>
        <a:p>
          <a:endParaRPr lang="en-US"/>
        </a:p>
      </dgm:t>
    </dgm:pt>
    <dgm:pt modelId="{C341B85B-E682-49DD-8899-782C9C2AF10A}" type="pres">
      <dgm:prSet presAssocID="{E0288449-D5AF-44EE-84D2-F22590BF902F}" presName="root" presStyleCnt="0">
        <dgm:presLayoutVars>
          <dgm:dir/>
          <dgm:resizeHandles val="exact"/>
        </dgm:presLayoutVars>
      </dgm:prSet>
      <dgm:spPr/>
    </dgm:pt>
    <dgm:pt modelId="{60AAC68F-3077-4C7E-A871-9A9260B03AB9}" type="pres">
      <dgm:prSet presAssocID="{846118D3-D003-46A2-87F6-864C4348A003}" presName="compNode" presStyleCnt="0"/>
      <dgm:spPr/>
    </dgm:pt>
    <dgm:pt modelId="{D828C391-1373-41E2-A272-C7CA05A17B8C}" type="pres">
      <dgm:prSet presAssocID="{846118D3-D003-46A2-87F6-864C4348A003}" presName="iconBgRect" presStyleLbl="bgShp" presStyleIdx="0" presStyleCnt="5"/>
      <dgm:spPr/>
    </dgm:pt>
    <dgm:pt modelId="{8A2165F1-EB92-4FF4-95B0-4A473B94B26E}" type="pres">
      <dgm:prSet presAssocID="{846118D3-D003-46A2-87F6-864C4348A00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2484AE5C-EBA2-4ADE-803B-292DDD1AAE7B}" type="pres">
      <dgm:prSet presAssocID="{846118D3-D003-46A2-87F6-864C4348A003}" presName="spaceRect" presStyleCnt="0"/>
      <dgm:spPr/>
    </dgm:pt>
    <dgm:pt modelId="{4958585D-67F6-4ABF-AADB-C37EA0B9FFCD}" type="pres">
      <dgm:prSet presAssocID="{846118D3-D003-46A2-87F6-864C4348A003}" presName="textRect" presStyleLbl="revTx" presStyleIdx="0" presStyleCnt="5">
        <dgm:presLayoutVars>
          <dgm:chMax val="1"/>
          <dgm:chPref val="1"/>
        </dgm:presLayoutVars>
      </dgm:prSet>
      <dgm:spPr/>
    </dgm:pt>
    <dgm:pt modelId="{F9082375-E589-4D87-BA0C-702DD3D63F9C}" type="pres">
      <dgm:prSet presAssocID="{F686517A-7080-4B55-86D2-AD03B350CE30}" presName="sibTrans" presStyleCnt="0"/>
      <dgm:spPr/>
    </dgm:pt>
    <dgm:pt modelId="{381B44AD-1882-4521-BEFC-A92BBE528603}" type="pres">
      <dgm:prSet presAssocID="{8C882A40-5756-4849-9F06-E38A4A80272D}" presName="compNode" presStyleCnt="0"/>
      <dgm:spPr/>
    </dgm:pt>
    <dgm:pt modelId="{871BA5BD-24BA-4139-9757-9220916CE756}" type="pres">
      <dgm:prSet presAssocID="{8C882A40-5756-4849-9F06-E38A4A80272D}" presName="iconBgRect" presStyleLbl="bgShp" presStyleIdx="1" presStyleCnt="5"/>
      <dgm:spPr/>
    </dgm:pt>
    <dgm:pt modelId="{558FDBD5-7379-4AB7-A702-61576A007A97}" type="pres">
      <dgm:prSet presAssocID="{8C882A40-5756-4849-9F06-E38A4A80272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82D74A1B-7343-4EA1-8FF3-092972F06829}" type="pres">
      <dgm:prSet presAssocID="{8C882A40-5756-4849-9F06-E38A4A80272D}" presName="spaceRect" presStyleCnt="0"/>
      <dgm:spPr/>
    </dgm:pt>
    <dgm:pt modelId="{8AC935DB-CF3F-45C0-821F-91C194AE89B6}" type="pres">
      <dgm:prSet presAssocID="{8C882A40-5756-4849-9F06-E38A4A80272D}" presName="textRect" presStyleLbl="revTx" presStyleIdx="1" presStyleCnt="5">
        <dgm:presLayoutVars>
          <dgm:chMax val="1"/>
          <dgm:chPref val="1"/>
        </dgm:presLayoutVars>
      </dgm:prSet>
      <dgm:spPr/>
    </dgm:pt>
    <dgm:pt modelId="{49347372-17E7-46A5-AC02-CBE0F68D2C58}" type="pres">
      <dgm:prSet presAssocID="{0FD2FC6E-8CC3-467E-98E0-B73A89B6E1C1}" presName="sibTrans" presStyleCnt="0"/>
      <dgm:spPr/>
    </dgm:pt>
    <dgm:pt modelId="{3CB1B35C-F520-4BEB-A7BC-1AF1FBDB0405}" type="pres">
      <dgm:prSet presAssocID="{F55121B5-A80E-470E-BF56-F65450EC5A05}" presName="compNode" presStyleCnt="0"/>
      <dgm:spPr/>
    </dgm:pt>
    <dgm:pt modelId="{6A8D45BB-1C18-4D08-A6E3-D34CFD1C7F7E}" type="pres">
      <dgm:prSet presAssocID="{F55121B5-A80E-470E-BF56-F65450EC5A05}" presName="iconBgRect" presStyleLbl="bgShp" presStyleIdx="2" presStyleCnt="5"/>
      <dgm:spPr/>
    </dgm:pt>
    <dgm:pt modelId="{D52F466D-7201-4F6E-92E9-329B54D51BCF}" type="pres">
      <dgm:prSet presAssocID="{F55121B5-A80E-470E-BF56-F65450EC5A0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itor"/>
        </a:ext>
      </dgm:extLst>
    </dgm:pt>
    <dgm:pt modelId="{ACDFE653-DBF3-4E53-83A8-C082DA8B3FB7}" type="pres">
      <dgm:prSet presAssocID="{F55121B5-A80E-470E-BF56-F65450EC5A05}" presName="spaceRect" presStyleCnt="0"/>
      <dgm:spPr/>
    </dgm:pt>
    <dgm:pt modelId="{57309AFD-9F94-49B9-AAE1-BEC180733DA0}" type="pres">
      <dgm:prSet presAssocID="{F55121B5-A80E-470E-BF56-F65450EC5A05}" presName="textRect" presStyleLbl="revTx" presStyleIdx="2" presStyleCnt="5">
        <dgm:presLayoutVars>
          <dgm:chMax val="1"/>
          <dgm:chPref val="1"/>
        </dgm:presLayoutVars>
      </dgm:prSet>
      <dgm:spPr/>
    </dgm:pt>
    <dgm:pt modelId="{82101003-0746-41B6-9FD0-861CF0248488}" type="pres">
      <dgm:prSet presAssocID="{6152DA00-3D75-49C9-ABB8-7334A80F51F4}" presName="sibTrans" presStyleCnt="0"/>
      <dgm:spPr/>
    </dgm:pt>
    <dgm:pt modelId="{D1B1E71A-56FD-4376-86DE-7B873433302D}" type="pres">
      <dgm:prSet presAssocID="{5AD35349-DAF7-4D49-8029-9AFBFDD63707}" presName="compNode" presStyleCnt="0"/>
      <dgm:spPr/>
    </dgm:pt>
    <dgm:pt modelId="{6ED52B92-D012-4119-90F1-70C12B9DAB71}" type="pres">
      <dgm:prSet presAssocID="{5AD35349-DAF7-4D49-8029-9AFBFDD63707}" presName="iconBgRect" presStyleLbl="bgShp" presStyleIdx="3" presStyleCnt="5"/>
      <dgm:spPr/>
    </dgm:pt>
    <dgm:pt modelId="{EE32097C-5137-4116-9795-EF863CF39707}" type="pres">
      <dgm:prSet presAssocID="{5AD35349-DAF7-4D49-8029-9AFBFDD637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gaphone"/>
        </a:ext>
      </dgm:extLst>
    </dgm:pt>
    <dgm:pt modelId="{8FBBEB44-8A1D-4FBA-B3FF-2304FC5C80D7}" type="pres">
      <dgm:prSet presAssocID="{5AD35349-DAF7-4D49-8029-9AFBFDD63707}" presName="spaceRect" presStyleCnt="0"/>
      <dgm:spPr/>
    </dgm:pt>
    <dgm:pt modelId="{85424210-AE3F-4CD6-A020-59363D7D05B9}" type="pres">
      <dgm:prSet presAssocID="{5AD35349-DAF7-4D49-8029-9AFBFDD63707}" presName="textRect" presStyleLbl="revTx" presStyleIdx="3" presStyleCnt="5">
        <dgm:presLayoutVars>
          <dgm:chMax val="1"/>
          <dgm:chPref val="1"/>
        </dgm:presLayoutVars>
      </dgm:prSet>
      <dgm:spPr/>
    </dgm:pt>
    <dgm:pt modelId="{5A9A564B-5F25-4DCD-B507-1E5E14018FCB}" type="pres">
      <dgm:prSet presAssocID="{A66F29B3-09AD-44C5-8445-1D2518F8DBBA}" presName="sibTrans" presStyleCnt="0"/>
      <dgm:spPr/>
    </dgm:pt>
    <dgm:pt modelId="{4C815FBC-AE36-485C-9D77-A64775CF1426}" type="pres">
      <dgm:prSet presAssocID="{AAB4F8F7-1A9E-478D-8D03-88C2D602D6A1}" presName="compNode" presStyleCnt="0"/>
      <dgm:spPr/>
    </dgm:pt>
    <dgm:pt modelId="{A949EA83-9B17-4279-99D0-5273C96C4F4B}" type="pres">
      <dgm:prSet presAssocID="{AAB4F8F7-1A9E-478D-8D03-88C2D602D6A1}" presName="iconBgRect" presStyleLbl="bgShp" presStyleIdx="4" presStyleCnt="5"/>
      <dgm:spPr/>
    </dgm:pt>
    <dgm:pt modelId="{3A094E7A-1E9A-4FE5-9109-9B236FEC7F3D}" type="pres">
      <dgm:prSet presAssocID="{AAB4F8F7-1A9E-478D-8D03-88C2D602D6A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dvertising"/>
        </a:ext>
      </dgm:extLst>
    </dgm:pt>
    <dgm:pt modelId="{7237C73A-AB7D-4859-A52E-E6D8C3304E41}" type="pres">
      <dgm:prSet presAssocID="{AAB4F8F7-1A9E-478D-8D03-88C2D602D6A1}" presName="spaceRect" presStyleCnt="0"/>
      <dgm:spPr/>
    </dgm:pt>
    <dgm:pt modelId="{50157060-D03B-4497-BCBB-C5CCD0396E56}" type="pres">
      <dgm:prSet presAssocID="{AAB4F8F7-1A9E-478D-8D03-88C2D602D6A1}" presName="textRect" presStyleLbl="revTx" presStyleIdx="4" presStyleCnt="5">
        <dgm:presLayoutVars>
          <dgm:chMax val="1"/>
          <dgm:chPref val="1"/>
        </dgm:presLayoutVars>
      </dgm:prSet>
      <dgm:spPr/>
    </dgm:pt>
  </dgm:ptLst>
  <dgm:cxnLst>
    <dgm:cxn modelId="{AE01BF31-768D-4242-8F9A-E1425C294B8D}" srcId="{E0288449-D5AF-44EE-84D2-F22590BF902F}" destId="{5AD35349-DAF7-4D49-8029-9AFBFDD63707}" srcOrd="3" destOrd="0" parTransId="{00C3A256-B62C-456F-97B0-1DF5360834E0}" sibTransId="{A66F29B3-09AD-44C5-8445-1D2518F8DBBA}"/>
    <dgm:cxn modelId="{0E0AF73E-0D22-4C28-810D-11D3871949B9}" srcId="{E0288449-D5AF-44EE-84D2-F22590BF902F}" destId="{AAB4F8F7-1A9E-478D-8D03-88C2D602D6A1}" srcOrd="4" destOrd="0" parTransId="{FEC0C535-62D1-4A3C-B1EE-76452CB05D92}" sibTransId="{8BF9E86F-5366-483B-B2D2-5E2AB30CA62F}"/>
    <dgm:cxn modelId="{9CED2C4D-95F0-4E8B-96B9-DE74F798B15F}" type="presOf" srcId="{846118D3-D003-46A2-87F6-864C4348A003}" destId="{4958585D-67F6-4ABF-AADB-C37EA0B9FFCD}" srcOrd="0" destOrd="0" presId="urn:microsoft.com/office/officeart/2018/5/layout/IconCircleLabelList"/>
    <dgm:cxn modelId="{26FD8989-D476-4AAB-8C07-07118389382D}" srcId="{E0288449-D5AF-44EE-84D2-F22590BF902F}" destId="{F55121B5-A80E-470E-BF56-F65450EC5A05}" srcOrd="2" destOrd="0" parTransId="{12552F9F-C913-475C-951A-9BC65E5AC62C}" sibTransId="{6152DA00-3D75-49C9-ABB8-7334A80F51F4}"/>
    <dgm:cxn modelId="{7DDAB891-C769-4E52-AB6F-95A327D97A8E}" type="presOf" srcId="{8C882A40-5756-4849-9F06-E38A4A80272D}" destId="{8AC935DB-CF3F-45C0-821F-91C194AE89B6}" srcOrd="0" destOrd="0" presId="urn:microsoft.com/office/officeart/2018/5/layout/IconCircleLabelList"/>
    <dgm:cxn modelId="{FA6D7C9C-CEE3-493A-A794-47E8D80D065A}" type="presOf" srcId="{E0288449-D5AF-44EE-84D2-F22590BF902F}" destId="{C341B85B-E682-49DD-8899-782C9C2AF10A}" srcOrd="0" destOrd="0" presId="urn:microsoft.com/office/officeart/2018/5/layout/IconCircleLabelList"/>
    <dgm:cxn modelId="{B2F7B3A3-C12F-420B-842E-E013C9A6F5BF}" type="presOf" srcId="{F55121B5-A80E-470E-BF56-F65450EC5A05}" destId="{57309AFD-9F94-49B9-AAE1-BEC180733DA0}" srcOrd="0" destOrd="0" presId="urn:microsoft.com/office/officeart/2018/5/layout/IconCircleLabelList"/>
    <dgm:cxn modelId="{4FA00AAA-8855-47F2-8EE2-5B8683C88F57}" type="presOf" srcId="{AAB4F8F7-1A9E-478D-8D03-88C2D602D6A1}" destId="{50157060-D03B-4497-BCBB-C5CCD0396E56}" srcOrd="0" destOrd="0" presId="urn:microsoft.com/office/officeart/2018/5/layout/IconCircleLabelList"/>
    <dgm:cxn modelId="{4A2970CD-1F1A-4DE7-8993-81E3F22BDBE2}" srcId="{E0288449-D5AF-44EE-84D2-F22590BF902F}" destId="{846118D3-D003-46A2-87F6-864C4348A003}" srcOrd="0" destOrd="0" parTransId="{7DAB1531-45B2-40EA-BFB2-E10DFC38681B}" sibTransId="{F686517A-7080-4B55-86D2-AD03B350CE30}"/>
    <dgm:cxn modelId="{F5095FE1-8A89-4E41-8BB8-CB27438A0E77}" type="presOf" srcId="{5AD35349-DAF7-4D49-8029-9AFBFDD63707}" destId="{85424210-AE3F-4CD6-A020-59363D7D05B9}" srcOrd="0" destOrd="0" presId="urn:microsoft.com/office/officeart/2018/5/layout/IconCircleLabelList"/>
    <dgm:cxn modelId="{0EA94BFD-E839-4565-BA8C-DA6816E11BF1}" srcId="{E0288449-D5AF-44EE-84D2-F22590BF902F}" destId="{8C882A40-5756-4849-9F06-E38A4A80272D}" srcOrd="1" destOrd="0" parTransId="{8FF6AB01-39D9-4314-82FB-8E7D78C0A62C}" sibTransId="{0FD2FC6E-8CC3-467E-98E0-B73A89B6E1C1}"/>
    <dgm:cxn modelId="{55083492-A768-4600-8704-720B6539007F}" type="presParOf" srcId="{C341B85B-E682-49DD-8899-782C9C2AF10A}" destId="{60AAC68F-3077-4C7E-A871-9A9260B03AB9}" srcOrd="0" destOrd="0" presId="urn:microsoft.com/office/officeart/2018/5/layout/IconCircleLabelList"/>
    <dgm:cxn modelId="{83750FC7-AC0D-4A64-AE2D-EC1FAA9A5434}" type="presParOf" srcId="{60AAC68F-3077-4C7E-A871-9A9260B03AB9}" destId="{D828C391-1373-41E2-A272-C7CA05A17B8C}" srcOrd="0" destOrd="0" presId="urn:microsoft.com/office/officeart/2018/5/layout/IconCircleLabelList"/>
    <dgm:cxn modelId="{872438F4-EAA0-492A-B8D4-832C1E3C7031}" type="presParOf" srcId="{60AAC68F-3077-4C7E-A871-9A9260B03AB9}" destId="{8A2165F1-EB92-4FF4-95B0-4A473B94B26E}" srcOrd="1" destOrd="0" presId="urn:microsoft.com/office/officeart/2018/5/layout/IconCircleLabelList"/>
    <dgm:cxn modelId="{F8A138DE-DC6C-4C3D-B701-45CE256B5B9E}" type="presParOf" srcId="{60AAC68F-3077-4C7E-A871-9A9260B03AB9}" destId="{2484AE5C-EBA2-4ADE-803B-292DDD1AAE7B}" srcOrd="2" destOrd="0" presId="urn:microsoft.com/office/officeart/2018/5/layout/IconCircleLabelList"/>
    <dgm:cxn modelId="{1E27BDB6-DCCA-4034-B7BC-264FACBD9BF5}" type="presParOf" srcId="{60AAC68F-3077-4C7E-A871-9A9260B03AB9}" destId="{4958585D-67F6-4ABF-AADB-C37EA0B9FFCD}" srcOrd="3" destOrd="0" presId="urn:microsoft.com/office/officeart/2018/5/layout/IconCircleLabelList"/>
    <dgm:cxn modelId="{7B79333B-1F0D-41E9-8412-0117334C73F1}" type="presParOf" srcId="{C341B85B-E682-49DD-8899-782C9C2AF10A}" destId="{F9082375-E589-4D87-BA0C-702DD3D63F9C}" srcOrd="1" destOrd="0" presId="urn:microsoft.com/office/officeart/2018/5/layout/IconCircleLabelList"/>
    <dgm:cxn modelId="{4B0DA69E-9CB3-4E7E-AD9C-AEF5E7BB133D}" type="presParOf" srcId="{C341B85B-E682-49DD-8899-782C9C2AF10A}" destId="{381B44AD-1882-4521-BEFC-A92BBE528603}" srcOrd="2" destOrd="0" presId="urn:microsoft.com/office/officeart/2018/5/layout/IconCircleLabelList"/>
    <dgm:cxn modelId="{09DCB3D9-9346-4ECC-9B16-1377FEEC5702}" type="presParOf" srcId="{381B44AD-1882-4521-BEFC-A92BBE528603}" destId="{871BA5BD-24BA-4139-9757-9220916CE756}" srcOrd="0" destOrd="0" presId="urn:microsoft.com/office/officeart/2018/5/layout/IconCircleLabelList"/>
    <dgm:cxn modelId="{B40BDD21-9AE5-4386-A3D2-847606902CA1}" type="presParOf" srcId="{381B44AD-1882-4521-BEFC-A92BBE528603}" destId="{558FDBD5-7379-4AB7-A702-61576A007A97}" srcOrd="1" destOrd="0" presId="urn:microsoft.com/office/officeart/2018/5/layout/IconCircleLabelList"/>
    <dgm:cxn modelId="{D63E1D65-2766-43FD-9F2A-7EFA13DA9693}" type="presParOf" srcId="{381B44AD-1882-4521-BEFC-A92BBE528603}" destId="{82D74A1B-7343-4EA1-8FF3-092972F06829}" srcOrd="2" destOrd="0" presId="urn:microsoft.com/office/officeart/2018/5/layout/IconCircleLabelList"/>
    <dgm:cxn modelId="{4F6FF2C4-B1C3-4BA7-A3A1-B6A8DD06AB51}" type="presParOf" srcId="{381B44AD-1882-4521-BEFC-A92BBE528603}" destId="{8AC935DB-CF3F-45C0-821F-91C194AE89B6}" srcOrd="3" destOrd="0" presId="urn:microsoft.com/office/officeart/2018/5/layout/IconCircleLabelList"/>
    <dgm:cxn modelId="{B4BDFAEA-A8FA-472E-A448-A83E6B031E44}" type="presParOf" srcId="{C341B85B-E682-49DD-8899-782C9C2AF10A}" destId="{49347372-17E7-46A5-AC02-CBE0F68D2C58}" srcOrd="3" destOrd="0" presId="urn:microsoft.com/office/officeart/2018/5/layout/IconCircleLabelList"/>
    <dgm:cxn modelId="{E9707992-0529-4DDE-A931-6DD24586FD14}" type="presParOf" srcId="{C341B85B-E682-49DD-8899-782C9C2AF10A}" destId="{3CB1B35C-F520-4BEB-A7BC-1AF1FBDB0405}" srcOrd="4" destOrd="0" presId="urn:microsoft.com/office/officeart/2018/5/layout/IconCircleLabelList"/>
    <dgm:cxn modelId="{31CA76E3-A5A9-4E5C-86E3-5B3E9300E0C6}" type="presParOf" srcId="{3CB1B35C-F520-4BEB-A7BC-1AF1FBDB0405}" destId="{6A8D45BB-1C18-4D08-A6E3-D34CFD1C7F7E}" srcOrd="0" destOrd="0" presId="urn:microsoft.com/office/officeart/2018/5/layout/IconCircleLabelList"/>
    <dgm:cxn modelId="{B67A0C96-6211-443E-98D5-65C361AD0DE3}" type="presParOf" srcId="{3CB1B35C-F520-4BEB-A7BC-1AF1FBDB0405}" destId="{D52F466D-7201-4F6E-92E9-329B54D51BCF}" srcOrd="1" destOrd="0" presId="urn:microsoft.com/office/officeart/2018/5/layout/IconCircleLabelList"/>
    <dgm:cxn modelId="{6D231B98-08E8-4F1C-9B6A-7CE0681FAF35}" type="presParOf" srcId="{3CB1B35C-F520-4BEB-A7BC-1AF1FBDB0405}" destId="{ACDFE653-DBF3-4E53-83A8-C082DA8B3FB7}" srcOrd="2" destOrd="0" presId="urn:microsoft.com/office/officeart/2018/5/layout/IconCircleLabelList"/>
    <dgm:cxn modelId="{6298C76E-0166-47A0-A0BB-BBA34224D133}" type="presParOf" srcId="{3CB1B35C-F520-4BEB-A7BC-1AF1FBDB0405}" destId="{57309AFD-9F94-49B9-AAE1-BEC180733DA0}" srcOrd="3" destOrd="0" presId="urn:microsoft.com/office/officeart/2018/5/layout/IconCircleLabelList"/>
    <dgm:cxn modelId="{1CB3A4EF-B70B-476F-BB02-DDA9CA40A11D}" type="presParOf" srcId="{C341B85B-E682-49DD-8899-782C9C2AF10A}" destId="{82101003-0746-41B6-9FD0-861CF0248488}" srcOrd="5" destOrd="0" presId="urn:microsoft.com/office/officeart/2018/5/layout/IconCircleLabelList"/>
    <dgm:cxn modelId="{5E9C0F68-B612-4E16-A95B-068EC612D547}" type="presParOf" srcId="{C341B85B-E682-49DD-8899-782C9C2AF10A}" destId="{D1B1E71A-56FD-4376-86DE-7B873433302D}" srcOrd="6" destOrd="0" presId="urn:microsoft.com/office/officeart/2018/5/layout/IconCircleLabelList"/>
    <dgm:cxn modelId="{1E1ED46E-8CE4-4A84-A39F-37439B09CF8F}" type="presParOf" srcId="{D1B1E71A-56FD-4376-86DE-7B873433302D}" destId="{6ED52B92-D012-4119-90F1-70C12B9DAB71}" srcOrd="0" destOrd="0" presId="urn:microsoft.com/office/officeart/2018/5/layout/IconCircleLabelList"/>
    <dgm:cxn modelId="{B30AE3E8-9AA6-4C22-B4C1-7C2CF51E5F15}" type="presParOf" srcId="{D1B1E71A-56FD-4376-86DE-7B873433302D}" destId="{EE32097C-5137-4116-9795-EF863CF39707}" srcOrd="1" destOrd="0" presId="urn:microsoft.com/office/officeart/2018/5/layout/IconCircleLabelList"/>
    <dgm:cxn modelId="{A2456078-98C6-4018-AAE3-30CB7884F040}" type="presParOf" srcId="{D1B1E71A-56FD-4376-86DE-7B873433302D}" destId="{8FBBEB44-8A1D-4FBA-B3FF-2304FC5C80D7}" srcOrd="2" destOrd="0" presId="urn:microsoft.com/office/officeart/2018/5/layout/IconCircleLabelList"/>
    <dgm:cxn modelId="{2CB96D34-DEEB-4FFB-8BCF-A9E952FFA8CD}" type="presParOf" srcId="{D1B1E71A-56FD-4376-86DE-7B873433302D}" destId="{85424210-AE3F-4CD6-A020-59363D7D05B9}" srcOrd="3" destOrd="0" presId="urn:microsoft.com/office/officeart/2018/5/layout/IconCircleLabelList"/>
    <dgm:cxn modelId="{2556C90B-0DCC-4CAD-B217-EC9567F10738}" type="presParOf" srcId="{C341B85B-E682-49DD-8899-782C9C2AF10A}" destId="{5A9A564B-5F25-4DCD-B507-1E5E14018FCB}" srcOrd="7" destOrd="0" presId="urn:microsoft.com/office/officeart/2018/5/layout/IconCircleLabelList"/>
    <dgm:cxn modelId="{1A2B18DE-A84A-4710-86D3-6F5EFCBD8F81}" type="presParOf" srcId="{C341B85B-E682-49DD-8899-782C9C2AF10A}" destId="{4C815FBC-AE36-485C-9D77-A64775CF1426}" srcOrd="8" destOrd="0" presId="urn:microsoft.com/office/officeart/2018/5/layout/IconCircleLabelList"/>
    <dgm:cxn modelId="{2F0FB274-753C-4118-9E4B-826F9BA23797}" type="presParOf" srcId="{4C815FBC-AE36-485C-9D77-A64775CF1426}" destId="{A949EA83-9B17-4279-99D0-5273C96C4F4B}" srcOrd="0" destOrd="0" presId="urn:microsoft.com/office/officeart/2018/5/layout/IconCircleLabelList"/>
    <dgm:cxn modelId="{B6AB8FD1-DADF-4B51-8A01-0FB8CCE4CB95}" type="presParOf" srcId="{4C815FBC-AE36-485C-9D77-A64775CF1426}" destId="{3A094E7A-1E9A-4FE5-9109-9B236FEC7F3D}" srcOrd="1" destOrd="0" presId="urn:microsoft.com/office/officeart/2018/5/layout/IconCircleLabelList"/>
    <dgm:cxn modelId="{5DA21C63-9E56-40C1-BFD1-1D0CDEEC89AE}" type="presParOf" srcId="{4C815FBC-AE36-485C-9D77-A64775CF1426}" destId="{7237C73A-AB7D-4859-A52E-E6D8C3304E41}" srcOrd="2" destOrd="0" presId="urn:microsoft.com/office/officeart/2018/5/layout/IconCircleLabelList"/>
    <dgm:cxn modelId="{79D4AAF4-435D-4DED-A1E6-CE3D05A6B590}" type="presParOf" srcId="{4C815FBC-AE36-485C-9D77-A64775CF1426}" destId="{50157060-D03B-4497-BCBB-C5CCD0396E56}"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44BBC-48BB-4110-A21A-B2DB6BB6B583}">
      <dsp:nvSpPr>
        <dsp:cNvPr id="0" name=""/>
        <dsp:cNvSpPr/>
      </dsp:nvSpPr>
      <dsp:spPr>
        <a:xfrm rot="5400000">
          <a:off x="4854233" y="-1950591"/>
          <a:ext cx="852281" cy="4969763"/>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PUBH 3700, 4175, 4250.</a:t>
          </a:r>
        </a:p>
        <a:p>
          <a:pPr marL="114300" lvl="1" indent="-114300" algn="l" defTabSz="666750">
            <a:lnSpc>
              <a:spcPct val="90000"/>
            </a:lnSpc>
            <a:spcBef>
              <a:spcPct val="0"/>
            </a:spcBef>
            <a:spcAft>
              <a:spcPct val="15000"/>
            </a:spcAft>
            <a:buChar char="•"/>
          </a:pPr>
          <a:r>
            <a:rPr lang="en-US" sz="1500" kern="1200"/>
            <a:t>Submission of the Professional Portfolio</a:t>
          </a:r>
        </a:p>
      </dsp:txBody>
      <dsp:txXfrm rot="-5400000">
        <a:off x="2795493" y="149754"/>
        <a:ext cx="4928158" cy="769071"/>
      </dsp:txXfrm>
    </dsp:sp>
    <dsp:sp modelId="{8691150C-59C8-42C3-9D42-3933E3B4B50D}">
      <dsp:nvSpPr>
        <dsp:cNvPr id="0" name=""/>
        <dsp:cNvSpPr/>
      </dsp:nvSpPr>
      <dsp:spPr>
        <a:xfrm>
          <a:off x="0" y="1614"/>
          <a:ext cx="2795492" cy="10653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defRPr b="1"/>
          </a:pPr>
          <a:r>
            <a:rPr lang="en-US" sz="1800" b="1" kern="1200"/>
            <a:t>Prerequisites:</a:t>
          </a:r>
          <a:endParaRPr lang="en-US" sz="1800" kern="1200"/>
        </a:p>
      </dsp:txBody>
      <dsp:txXfrm>
        <a:off x="52006" y="53620"/>
        <a:ext cx="2691480" cy="961340"/>
      </dsp:txXfrm>
    </dsp:sp>
    <dsp:sp modelId="{1279CFBF-8E52-47AE-9E57-339646E3748A}">
      <dsp:nvSpPr>
        <dsp:cNvPr id="0" name=""/>
        <dsp:cNvSpPr/>
      </dsp:nvSpPr>
      <dsp:spPr>
        <a:xfrm rot="5400000">
          <a:off x="4854233" y="-831971"/>
          <a:ext cx="852281" cy="4969763"/>
        </a:xfrm>
        <a:prstGeom prst="round2SameRect">
          <a:avLst/>
        </a:prstGeom>
        <a:solidFill>
          <a:schemeClr val="accent2">
            <a:tint val="40000"/>
            <a:alpha val="90000"/>
            <a:hueOff val="1461534"/>
            <a:satOff val="4861"/>
            <a:lumOff val="370"/>
            <a:alphaOff val="0"/>
          </a:schemeClr>
        </a:solidFill>
        <a:ln w="19050" cap="flat" cmpd="sng" algn="ctr">
          <a:solidFill>
            <a:schemeClr val="accent2">
              <a:tint val="40000"/>
              <a:alpha val="90000"/>
              <a:hueOff val="1461534"/>
              <a:satOff val="4861"/>
              <a:lumOff val="3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i="0" kern="1200"/>
            <a:t>November 15 (for Spring Internships)</a:t>
          </a:r>
          <a:endParaRPr lang="en-US" sz="1500" kern="1200"/>
        </a:p>
        <a:p>
          <a:pPr marL="114300" lvl="1" indent="-114300" algn="l" defTabSz="666750">
            <a:lnSpc>
              <a:spcPct val="90000"/>
            </a:lnSpc>
            <a:spcBef>
              <a:spcPct val="0"/>
            </a:spcBef>
            <a:spcAft>
              <a:spcPct val="15000"/>
            </a:spcAft>
            <a:buChar char="•"/>
          </a:pPr>
          <a:r>
            <a:rPr lang="en-US" sz="1500" b="1" i="0" kern="1200"/>
            <a:t>March 15 for Summer Internships)</a:t>
          </a:r>
          <a:endParaRPr lang="en-US" sz="1500" kern="1200"/>
        </a:p>
        <a:p>
          <a:pPr marL="114300" lvl="1" indent="-114300" algn="l" defTabSz="666750">
            <a:lnSpc>
              <a:spcPct val="90000"/>
            </a:lnSpc>
            <a:spcBef>
              <a:spcPct val="0"/>
            </a:spcBef>
            <a:spcAft>
              <a:spcPct val="15000"/>
            </a:spcAft>
            <a:buChar char="•"/>
          </a:pPr>
          <a:r>
            <a:rPr lang="en-US" sz="1500" b="1" i="0" kern="1200"/>
            <a:t>July 15 (for Fall Internship)</a:t>
          </a:r>
          <a:endParaRPr lang="en-US" sz="1500" kern="1200"/>
        </a:p>
      </dsp:txBody>
      <dsp:txXfrm rot="-5400000">
        <a:off x="2795493" y="1268374"/>
        <a:ext cx="4928158" cy="769071"/>
      </dsp:txXfrm>
    </dsp:sp>
    <dsp:sp modelId="{C2108BF5-7B12-48B6-858F-C65F289706B5}">
      <dsp:nvSpPr>
        <dsp:cNvPr id="0" name=""/>
        <dsp:cNvSpPr/>
      </dsp:nvSpPr>
      <dsp:spPr>
        <a:xfrm>
          <a:off x="0" y="1120233"/>
          <a:ext cx="2795492" cy="1065352"/>
        </a:xfrm>
        <a:prstGeom prst="roundRect">
          <a:avLst/>
        </a:prstGeom>
        <a:solidFill>
          <a:schemeClr val="accent2">
            <a:hueOff val="1106460"/>
            <a:satOff val="5101"/>
            <a:lumOff val="78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defRPr b="1"/>
          </a:pPr>
          <a:r>
            <a:rPr lang="en-US" sz="1800" b="1" i="0" kern="1200"/>
            <a:t>Internship Offer:</a:t>
          </a:r>
          <a:endParaRPr lang="en-US" sz="1800" kern="1200"/>
        </a:p>
      </dsp:txBody>
      <dsp:txXfrm>
        <a:off x="52006" y="1172239"/>
        <a:ext cx="2691480" cy="961340"/>
      </dsp:txXfrm>
    </dsp:sp>
    <dsp:sp modelId="{49247E5A-32F8-4766-968E-609D5A8E0F55}">
      <dsp:nvSpPr>
        <dsp:cNvPr id="0" name=""/>
        <dsp:cNvSpPr/>
      </dsp:nvSpPr>
      <dsp:spPr>
        <a:xfrm rot="5400000">
          <a:off x="4854233" y="286647"/>
          <a:ext cx="852281" cy="4969763"/>
        </a:xfrm>
        <a:prstGeom prst="round2SameRect">
          <a:avLst/>
        </a:prstGeom>
        <a:solidFill>
          <a:schemeClr val="accent2">
            <a:tint val="40000"/>
            <a:alpha val="90000"/>
            <a:hueOff val="2923067"/>
            <a:satOff val="9722"/>
            <a:lumOff val="740"/>
            <a:alphaOff val="0"/>
          </a:schemeClr>
        </a:solidFill>
        <a:ln w="19050" cap="flat" cmpd="sng" algn="ctr">
          <a:solidFill>
            <a:schemeClr val="accent2">
              <a:tint val="40000"/>
              <a:alpha val="90000"/>
              <a:hueOff val="2923067"/>
              <a:satOff val="9722"/>
              <a:lumOff val="74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i="0" kern="1200"/>
            <a:t>December 1 (for Spring Internships)</a:t>
          </a:r>
          <a:endParaRPr lang="en-US" sz="1500" kern="1200"/>
        </a:p>
        <a:p>
          <a:pPr marL="114300" lvl="1" indent="-114300" algn="l" defTabSz="666750">
            <a:lnSpc>
              <a:spcPct val="90000"/>
            </a:lnSpc>
            <a:spcBef>
              <a:spcPct val="0"/>
            </a:spcBef>
            <a:spcAft>
              <a:spcPct val="15000"/>
            </a:spcAft>
            <a:buChar char="•"/>
          </a:pPr>
          <a:r>
            <a:rPr lang="en-US" sz="1500" b="1" i="0" kern="1200"/>
            <a:t>April 1 for Summer Internships)</a:t>
          </a:r>
          <a:endParaRPr lang="en-US" sz="1500" kern="1200"/>
        </a:p>
        <a:p>
          <a:pPr marL="114300" lvl="1" indent="-114300" algn="l" defTabSz="666750">
            <a:lnSpc>
              <a:spcPct val="90000"/>
            </a:lnSpc>
            <a:spcBef>
              <a:spcPct val="0"/>
            </a:spcBef>
            <a:spcAft>
              <a:spcPct val="15000"/>
            </a:spcAft>
            <a:buChar char="•"/>
          </a:pPr>
          <a:r>
            <a:rPr lang="en-US" sz="1500" b="1" i="0" kern="1200"/>
            <a:t>August 1 (for Fall Internships)</a:t>
          </a:r>
          <a:endParaRPr lang="en-US" sz="1500" kern="1200"/>
        </a:p>
      </dsp:txBody>
      <dsp:txXfrm rot="-5400000">
        <a:off x="2795493" y="2386993"/>
        <a:ext cx="4928158" cy="769071"/>
      </dsp:txXfrm>
    </dsp:sp>
    <dsp:sp modelId="{0E4A1E80-6126-4FA2-AC6E-92B5571E8E83}">
      <dsp:nvSpPr>
        <dsp:cNvPr id="0" name=""/>
        <dsp:cNvSpPr/>
      </dsp:nvSpPr>
      <dsp:spPr>
        <a:xfrm>
          <a:off x="0" y="2238853"/>
          <a:ext cx="2795492" cy="1065352"/>
        </a:xfrm>
        <a:prstGeom prst="roundRect">
          <a:avLst/>
        </a:prstGeom>
        <a:solidFill>
          <a:schemeClr val="accent2">
            <a:hueOff val="2212920"/>
            <a:satOff val="1020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defRPr b="1"/>
          </a:pPr>
          <a:r>
            <a:rPr lang="en-US" sz="1800" b="1" i="0" kern="1200"/>
            <a:t>Internship Agreement Form signed by all:</a:t>
          </a:r>
          <a:br>
            <a:rPr lang="en-US" sz="1800" b="0" i="0" kern="1200"/>
          </a:br>
          <a:endParaRPr lang="en-US" sz="1800" kern="1200"/>
        </a:p>
      </dsp:txBody>
      <dsp:txXfrm>
        <a:off x="52006" y="2290859"/>
        <a:ext cx="2691480" cy="961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9C462-F65C-46E3-9A83-4305EE51CDC4}">
      <dsp:nvSpPr>
        <dsp:cNvPr id="0" name=""/>
        <dsp:cNvSpPr/>
      </dsp:nvSpPr>
      <dsp:spPr>
        <a:xfrm>
          <a:off x="469377" y="370410"/>
          <a:ext cx="1406812" cy="1406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C43C7-E82C-4FA1-8576-6BA384B82A2A}">
      <dsp:nvSpPr>
        <dsp:cNvPr id="0" name=""/>
        <dsp:cNvSpPr/>
      </dsp:nvSpPr>
      <dsp:spPr>
        <a:xfrm>
          <a:off x="769190" y="670222"/>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AFD507-FA23-4FEB-8376-B095F3382086}">
      <dsp:nvSpPr>
        <dsp:cNvPr id="0" name=""/>
        <dsp:cNvSpPr/>
      </dsp:nvSpPr>
      <dsp:spPr>
        <a:xfrm>
          <a:off x="19659" y="221541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Fundraising</a:t>
          </a:r>
        </a:p>
      </dsp:txBody>
      <dsp:txXfrm>
        <a:off x="19659" y="2215410"/>
        <a:ext cx="2306250" cy="720000"/>
      </dsp:txXfrm>
    </dsp:sp>
    <dsp:sp modelId="{A1D61DB6-81F1-4266-BBC4-F5EE67A5635C}">
      <dsp:nvSpPr>
        <dsp:cNvPr id="0" name=""/>
        <dsp:cNvSpPr/>
      </dsp:nvSpPr>
      <dsp:spPr>
        <a:xfrm>
          <a:off x="3179221" y="370410"/>
          <a:ext cx="1406812" cy="1406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DC6AE-CA94-49A7-9EF1-C64A9C6F5AAC}">
      <dsp:nvSpPr>
        <dsp:cNvPr id="0" name=""/>
        <dsp:cNvSpPr/>
      </dsp:nvSpPr>
      <dsp:spPr>
        <a:xfrm>
          <a:off x="3479034" y="670222"/>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15267E-56C8-4C71-89F6-EBE2C9FB7B75}">
      <dsp:nvSpPr>
        <dsp:cNvPr id="0" name=""/>
        <dsp:cNvSpPr/>
      </dsp:nvSpPr>
      <dsp:spPr>
        <a:xfrm>
          <a:off x="2729503" y="221541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Grants</a:t>
          </a:r>
        </a:p>
      </dsp:txBody>
      <dsp:txXfrm>
        <a:off x="2729503" y="2215410"/>
        <a:ext cx="2306250" cy="720000"/>
      </dsp:txXfrm>
    </dsp:sp>
    <dsp:sp modelId="{A83B3637-6B63-4E45-8B20-0236B4F4949C}">
      <dsp:nvSpPr>
        <dsp:cNvPr id="0" name=""/>
        <dsp:cNvSpPr/>
      </dsp:nvSpPr>
      <dsp:spPr>
        <a:xfrm>
          <a:off x="5889065" y="370410"/>
          <a:ext cx="1406812" cy="1406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029994-54CD-49AC-9D23-D56B46ED0435}">
      <dsp:nvSpPr>
        <dsp:cNvPr id="0" name=""/>
        <dsp:cNvSpPr/>
      </dsp:nvSpPr>
      <dsp:spPr>
        <a:xfrm>
          <a:off x="6188878" y="670222"/>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C4A189-7867-49CC-BD98-BF5A8B300671}">
      <dsp:nvSpPr>
        <dsp:cNvPr id="0" name=""/>
        <dsp:cNvSpPr/>
      </dsp:nvSpPr>
      <dsp:spPr>
        <a:xfrm>
          <a:off x="5439346" y="221541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Foundations</a:t>
          </a:r>
        </a:p>
      </dsp:txBody>
      <dsp:txXfrm>
        <a:off x="5439346" y="2215410"/>
        <a:ext cx="23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46C92-FFE1-4818-8128-FD84711F8788}">
      <dsp:nvSpPr>
        <dsp:cNvPr id="0" name=""/>
        <dsp:cNvSpPr/>
      </dsp:nvSpPr>
      <dsp:spPr>
        <a:xfrm>
          <a:off x="947" y="420938"/>
          <a:ext cx="3327154" cy="21127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8EFF7E-7FF3-427F-BBE0-AB16285730DA}">
      <dsp:nvSpPr>
        <dsp:cNvPr id="0" name=""/>
        <dsp:cNvSpPr/>
      </dsp:nvSpPr>
      <dsp:spPr>
        <a:xfrm>
          <a:off x="370631" y="772138"/>
          <a:ext cx="3327154" cy="211274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Responsible for direction, management and operation of the infection prevention and control/epidemiology department, including education of hospital personnel and consultation with the organization, CDC, and the county and state health departments. </a:t>
          </a:r>
        </a:p>
      </dsp:txBody>
      <dsp:txXfrm>
        <a:off x="432511" y="834018"/>
        <a:ext cx="3203394" cy="1988983"/>
      </dsp:txXfrm>
    </dsp:sp>
    <dsp:sp modelId="{AD9AF8BF-1E5E-4860-916E-70D3139AEF82}">
      <dsp:nvSpPr>
        <dsp:cNvPr id="0" name=""/>
        <dsp:cNvSpPr/>
      </dsp:nvSpPr>
      <dsp:spPr>
        <a:xfrm>
          <a:off x="4067469" y="420938"/>
          <a:ext cx="3327154" cy="21127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00FBEC-9AD5-4642-B58B-0101EF3B9AEB}">
      <dsp:nvSpPr>
        <dsp:cNvPr id="0" name=""/>
        <dsp:cNvSpPr/>
      </dsp:nvSpPr>
      <dsp:spPr>
        <a:xfrm>
          <a:off x="4437153" y="772138"/>
          <a:ext cx="3327154" cy="211274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Compliance with Joint Commission (JC) standards, CMS, OSHA, and state regulations, outbreak investigation, and overall direction of the infection prevention and control program.</a:t>
          </a:r>
        </a:p>
      </dsp:txBody>
      <dsp:txXfrm>
        <a:off x="4499033" y="834018"/>
        <a:ext cx="3203394" cy="19889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8C391-1373-41E2-A272-C7CA05A17B8C}">
      <dsp:nvSpPr>
        <dsp:cNvPr id="0" name=""/>
        <dsp:cNvSpPr/>
      </dsp:nvSpPr>
      <dsp:spPr>
        <a:xfrm>
          <a:off x="265709" y="835527"/>
          <a:ext cx="831005" cy="8310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165F1-EB92-4FF4-95B0-4A473B94B26E}">
      <dsp:nvSpPr>
        <dsp:cNvPr id="0" name=""/>
        <dsp:cNvSpPr/>
      </dsp:nvSpPr>
      <dsp:spPr>
        <a:xfrm>
          <a:off x="442808" y="1012626"/>
          <a:ext cx="476806" cy="476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58585D-67F6-4ABF-AADB-C37EA0B9FFCD}">
      <dsp:nvSpPr>
        <dsp:cNvPr id="0" name=""/>
        <dsp:cNvSpPr/>
      </dsp:nvSpPr>
      <dsp:spPr>
        <a:xfrm>
          <a:off x="59" y="1925370"/>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Media relations</a:t>
          </a:r>
        </a:p>
      </dsp:txBody>
      <dsp:txXfrm>
        <a:off x="59" y="1925370"/>
        <a:ext cx="1362304" cy="544921"/>
      </dsp:txXfrm>
    </dsp:sp>
    <dsp:sp modelId="{871BA5BD-24BA-4139-9757-9220916CE756}">
      <dsp:nvSpPr>
        <dsp:cNvPr id="0" name=""/>
        <dsp:cNvSpPr/>
      </dsp:nvSpPr>
      <dsp:spPr>
        <a:xfrm>
          <a:off x="1866417" y="835527"/>
          <a:ext cx="831005" cy="83100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8FDBD5-7379-4AB7-A702-61576A007A97}">
      <dsp:nvSpPr>
        <dsp:cNvPr id="0" name=""/>
        <dsp:cNvSpPr/>
      </dsp:nvSpPr>
      <dsp:spPr>
        <a:xfrm>
          <a:off x="2043516" y="1012626"/>
          <a:ext cx="476806" cy="476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C935DB-CF3F-45C0-821F-91C194AE89B6}">
      <dsp:nvSpPr>
        <dsp:cNvPr id="0" name=""/>
        <dsp:cNvSpPr/>
      </dsp:nvSpPr>
      <dsp:spPr>
        <a:xfrm>
          <a:off x="1600767" y="1925370"/>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Editorial services</a:t>
          </a:r>
        </a:p>
      </dsp:txBody>
      <dsp:txXfrm>
        <a:off x="1600767" y="1925370"/>
        <a:ext cx="1362304" cy="544921"/>
      </dsp:txXfrm>
    </dsp:sp>
    <dsp:sp modelId="{6A8D45BB-1C18-4D08-A6E3-D34CFD1C7F7E}">
      <dsp:nvSpPr>
        <dsp:cNvPr id="0" name=""/>
        <dsp:cNvSpPr/>
      </dsp:nvSpPr>
      <dsp:spPr>
        <a:xfrm>
          <a:off x="3467125" y="835527"/>
          <a:ext cx="831005" cy="83100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F466D-7201-4F6E-92E9-329B54D51BCF}">
      <dsp:nvSpPr>
        <dsp:cNvPr id="0" name=""/>
        <dsp:cNvSpPr/>
      </dsp:nvSpPr>
      <dsp:spPr>
        <a:xfrm>
          <a:off x="3644224" y="1012626"/>
          <a:ext cx="476806" cy="4768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309AFD-9F94-49B9-AAE1-BEC180733DA0}">
      <dsp:nvSpPr>
        <dsp:cNvPr id="0" name=""/>
        <dsp:cNvSpPr/>
      </dsp:nvSpPr>
      <dsp:spPr>
        <a:xfrm>
          <a:off x="3201475" y="1925370"/>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Web strategy</a:t>
          </a:r>
        </a:p>
      </dsp:txBody>
      <dsp:txXfrm>
        <a:off x="3201475" y="1925370"/>
        <a:ext cx="1362304" cy="544921"/>
      </dsp:txXfrm>
    </dsp:sp>
    <dsp:sp modelId="{6ED52B92-D012-4119-90F1-70C12B9DAB71}">
      <dsp:nvSpPr>
        <dsp:cNvPr id="0" name=""/>
        <dsp:cNvSpPr/>
      </dsp:nvSpPr>
      <dsp:spPr>
        <a:xfrm>
          <a:off x="5067833" y="835527"/>
          <a:ext cx="831005" cy="8310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32097C-5137-4116-9795-EF863CF39707}">
      <dsp:nvSpPr>
        <dsp:cNvPr id="0" name=""/>
        <dsp:cNvSpPr/>
      </dsp:nvSpPr>
      <dsp:spPr>
        <a:xfrm>
          <a:off x="5244932" y="1012626"/>
          <a:ext cx="476806" cy="4768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424210-AE3F-4CD6-A020-59363D7D05B9}">
      <dsp:nvSpPr>
        <dsp:cNvPr id="0" name=""/>
        <dsp:cNvSpPr/>
      </dsp:nvSpPr>
      <dsp:spPr>
        <a:xfrm>
          <a:off x="4802183" y="1925370"/>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Development and digital media, design</a:t>
          </a:r>
        </a:p>
      </dsp:txBody>
      <dsp:txXfrm>
        <a:off x="4802183" y="1925370"/>
        <a:ext cx="1362304" cy="544921"/>
      </dsp:txXfrm>
    </dsp:sp>
    <dsp:sp modelId="{A949EA83-9B17-4279-99D0-5273C96C4F4B}">
      <dsp:nvSpPr>
        <dsp:cNvPr id="0" name=""/>
        <dsp:cNvSpPr/>
      </dsp:nvSpPr>
      <dsp:spPr>
        <a:xfrm>
          <a:off x="6668541" y="835527"/>
          <a:ext cx="831005" cy="83100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94E7A-1E9A-4FE5-9109-9B236FEC7F3D}">
      <dsp:nvSpPr>
        <dsp:cNvPr id="0" name=""/>
        <dsp:cNvSpPr/>
      </dsp:nvSpPr>
      <dsp:spPr>
        <a:xfrm>
          <a:off x="6845640" y="1012626"/>
          <a:ext cx="476806" cy="4768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157060-D03B-4497-BCBB-C5CCD0396E56}">
      <dsp:nvSpPr>
        <dsp:cNvPr id="0" name=""/>
        <dsp:cNvSpPr/>
      </dsp:nvSpPr>
      <dsp:spPr>
        <a:xfrm>
          <a:off x="6402891" y="1925370"/>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Marketing, and market analysis</a:t>
          </a:r>
        </a:p>
      </dsp:txBody>
      <dsp:txXfrm>
        <a:off x="6402891" y="1925370"/>
        <a:ext cx="1362304" cy="54492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9:09.78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474">
    <iact:property name="dataType"/>
    <iact:actionData xml:id="d0">
      <inkml:trace xmlns:inkml="http://www.w3.org/2003/InkML" xml:id="stk0" contextRef="#ctx0" brushRef="#br0">12 12 0,'4'0'0,"1"0"21,0 0 -6,0 0 1,-1 0 -1,1 4 1,0 1 -16,0 -5 16,-1 0 -16</inkml:trace>
    </iact:actionData>
  </iact:action>
  <iact:action type="add" startTime="17517">
    <iact:property name="dataType"/>
    <iact:actionData xml:id="d1">
      <inkml:trace xmlns:inkml="http://www.w3.org/2003/InkML" xml:id="stk1" contextRef="#ctx0" brushRef="#br0">64 484 0,'5'0'0,"0"0"125,4 0 -110,5 0 -15,-4 0 16,4 0 -16,1 4 15,-1 -4 -15,0 0 16,-4 0 -16,-1 5 16,-4 -5 -16,0 0 15,0 0 -15</inkml:trace>
    </iact:actionData>
  </iact:action>
  <iact:action type="add" startTime="17518">
    <iact:property name="dataType"/>
    <iact:actionData xml:id="d2">
      <inkml:trace xmlns:inkml="http://www.w3.org/2003/InkML" xml:id="stk2" contextRef="#ctx0" brushRef="#brinv">0 0 0</inkml:trace>
    </iact:actionData>
  </iact:action>
  <iact:action type="add" startTime="17519">
    <iact:property name="dataType"/>
    <iact:actionData xml:id="d3">
      <inkml:trace xmlns:inkml="http://www.w3.org/2003/InkML" xml:id="stk3" contextRef="#ctx0" brushRef="#brinv">209 505 0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0:22.006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6426">
    <iact:property name="dataType"/>
    <iact:actionData xml:id="d0">
      <inkml:trace xmlns:inkml="http://www.w3.org/2003/InkML" xml:id="stk0" contextRef="#ctx0" brushRef="#br0">12 26 0,'0'-5'0,"4"0"31,1 5 110,0 -4 -126</inkml:trace>
    </iact:actionData>
  </iact:action>
  <iact:action type="add" startTime="9119">
    <iact:property name="dataType"/>
    <iact:actionData xml:id="d1">
      <inkml:trace xmlns:inkml="http://www.w3.org/2003/InkML" xml:id="stk1" contextRef="#ctx0" brushRef="#br0">50 455 0,'4'0'0,"1"0"63,0 0 -48,0 0 1,0 0 -16,-5 -5 16,4 5 -1,-4 -5 1</inkml:trace>
    </iact:actionData>
  </iact:action>
  <iact:action type="add" startTime="9973">
    <iact:property name="dataType"/>
    <iact:actionData xml:id="d2">
      <inkml:trace xmlns:inkml="http://www.w3.org/2003/InkML" xml:id="stk2" contextRef="#ctx0" brushRef="#br0">31 789 0,'0'-5'0,"4"5"47,11 -5 -32,-6 5 1,-4 -5 -16,5 5 15,-6 0 -15,1 0 16,0 0 0,0 0 -16</inkml:trace>
    </iact:actionData>
  </iact:action>
  <iact:action type="add" startTime="11122">
    <iact:property name="dataType"/>
    <iact:actionData xml:id="d3">
      <inkml:trace xmlns:inkml="http://www.w3.org/2003/InkML" xml:id="stk3" contextRef="#ctx0" brushRef="#br0">97 1142 0,'10'0'219,"4"0"-204,-9 0 -15,5 -5 16,-6 5 -16,1 0 15,0 -5 -15,0 5 16</inkml:trace>
    </iact:actionData>
  </iact:action>
  <iact:action type="add" startTime="13862">
    <iact:property name="dataType"/>
    <iact:actionData xml:id="d4">
      <inkml:trace xmlns:inkml="http://www.w3.org/2003/InkML" xml:id="stk4" contextRef="#ctx0" brushRef="#br0">88 1547 0,'5'0'0,"4"0"62,10 5 -46,-4 -5 -16,-1 0 15,0 0 -15,0 0 16,1 0 -16,-10 0 16,-1 0 -16</inkml:trace>
    </iact:actionData>
  </iact:action>
  <iact:action type="add" startTime="13863">
    <iact:property name="dataType"/>
    <iact:actionData xml:id="d5">
      <inkml:trace xmlns:inkml="http://www.w3.org/2003/InkML" xml:id="stk5" contextRef="#ctx0" brushRef="#brinv">0 0 0</inkml:trace>
    </iact:actionData>
  </iact:action>
  <iact:action type="add" startTime="13864">
    <iact:property name="dataType"/>
    <iact:actionData xml:id="d6">
      <inkml:trace xmlns:inkml="http://www.w3.org/2003/InkML" xml:id="stk6" contextRef="#ctx0" brushRef="#brinv">214 1563 0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EA92505-6175-4009-B249-1C3D24247FD8}" type="slidenum">
              <a:rPr lang="en-US" altLang="en-US"/>
              <a:pPr>
                <a:defRPr/>
              </a:pPr>
              <a:t>‹#›</a:t>
            </a:fld>
            <a:endParaRPr lang="en-US" altLang="en-US"/>
          </a:p>
        </p:txBody>
      </p:sp>
    </p:spTree>
    <p:extLst>
      <p:ext uri="{BB962C8B-B14F-4D97-AF65-F5344CB8AC3E}">
        <p14:creationId xmlns:p14="http://schemas.microsoft.com/office/powerpoint/2010/main" val="582723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Take a look at this short video clip about the value of internships</a:t>
            </a:r>
          </a:p>
          <a:p>
            <a:endParaRPr lang="en-US" altLang="en-US" dirty="0">
              <a:latin typeface="Arial" panose="020B0604020202020204" pitchFamily="34" charset="0"/>
            </a:endParaRPr>
          </a:p>
          <a:p>
            <a:r>
              <a:rPr lang="en-US" altLang="en-US" dirty="0">
                <a:latin typeface="Arial" panose="020B0604020202020204" pitchFamily="34" charset="0"/>
              </a:rPr>
              <a:t>Take a look at this Ted Talk video about internships before moving on….. https://www.youtube.com/watch?v=cRcTKfziGOE</a:t>
            </a:r>
          </a:p>
          <a:p>
            <a:r>
              <a:rPr lang="en-US" altLang="en-US" dirty="0">
                <a:latin typeface="Arial" panose="020B0604020202020204" pitchFamily="34" charset="0"/>
              </a:rPr>
              <a:t>https://www.youtube.com/watch?v=8LgNkadOI24</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B12C4D-0E99-42C0-8B17-EFA96DE8A2A7}" type="slidenum">
              <a:rPr lang="en-US" altLang="en-US" smtClean="0"/>
              <a:pPr/>
              <a:t>1</a:t>
            </a:fld>
            <a:endParaRPr lang="en-US" altLang="en-US"/>
          </a:p>
        </p:txBody>
      </p:sp>
    </p:spTree>
    <p:extLst>
      <p:ext uri="{BB962C8B-B14F-4D97-AF65-F5344CB8AC3E}">
        <p14:creationId xmlns:p14="http://schemas.microsoft.com/office/powerpoint/2010/main" val="3246576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788319-7B79-4F7E-904A-37CACA267D68}" type="slidenum">
              <a:rPr lang="en-US" altLang="en-US" smtClean="0"/>
              <a:pPr>
                <a:spcBef>
                  <a:spcPct val="0"/>
                </a:spcBef>
              </a:pPr>
              <a:t>11</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a:latin typeface="Arial" panose="020B0604020202020204" pitchFamily="34" charset="0"/>
              </a:rPr>
              <a:t>Government agencies at the county, state, and federal</a:t>
            </a:r>
            <a:r>
              <a:rPr lang="en-US" altLang="en-US" baseline="0" dirty="0">
                <a:latin typeface="Arial" panose="020B0604020202020204" pitchFamily="34" charset="0"/>
              </a:rPr>
              <a:t> levels are also good possibilities for internships. This link takes you to a list of agencies and this one gives you an example of some at the CDC</a:t>
            </a:r>
            <a:endParaRPr lang="en-US" altLang="en-US" dirty="0">
              <a:latin typeface="Arial" panose="020B0604020202020204" pitchFamily="34" charset="0"/>
            </a:endParaRPr>
          </a:p>
        </p:txBody>
      </p:sp>
    </p:spTree>
    <p:extLst>
      <p:ext uri="{BB962C8B-B14F-4D97-AF65-F5344CB8AC3E}">
        <p14:creationId xmlns:p14="http://schemas.microsoft.com/office/powerpoint/2010/main" val="104002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agencies are also found at the state and local levels such a s local public health </a:t>
            </a:r>
            <a:r>
              <a:rPr lang="en-US" dirty="0" err="1"/>
              <a:t>depts</a:t>
            </a:r>
            <a:r>
              <a:rPr lang="en-US" dirty="0"/>
              <a:t> and some other s you see here. These links will take you some lists</a:t>
            </a:r>
            <a:r>
              <a:rPr lang="en-US" baseline="0" dirty="0"/>
              <a:t> and contact information some additional government agencies.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12</a:t>
            </a:fld>
            <a:endParaRPr lang="en-US" altLang="en-US"/>
          </a:p>
        </p:txBody>
      </p:sp>
    </p:spTree>
    <p:extLst>
      <p:ext uri="{BB962C8B-B14F-4D97-AF65-F5344CB8AC3E}">
        <p14:creationId xmlns:p14="http://schemas.microsoft.com/office/powerpoint/2010/main" val="283708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business and industry one of the rapidly</a:t>
            </a:r>
            <a:r>
              <a:rPr lang="en-US" baseline="0" dirty="0"/>
              <a:t> growing areas is worksite wellness or worksite health promotion. This link will provide you with a description of WHP and these other links will et you explore some specific internships available. In this area. Most major companies and corporations are providing health promotion as incentives for their employees. These are some of things that happen in a Worksite Health Promotion Program </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13</a:t>
            </a:fld>
            <a:endParaRPr lang="en-US" altLang="en-US"/>
          </a:p>
        </p:txBody>
      </p:sp>
    </p:spTree>
    <p:extLst>
      <p:ext uri="{BB962C8B-B14F-4D97-AF65-F5344CB8AC3E}">
        <p14:creationId xmlns:p14="http://schemas.microsoft.com/office/powerpoint/2010/main" val="131924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areas within business and industry </a:t>
            </a:r>
            <a:r>
              <a:rPr lang="en-US" baseline="0" dirty="0"/>
              <a:t>in which a health education specialist may end up working – and potentially are sites for internships. Do some exploring by clicking on the links…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14</a:t>
            </a:fld>
            <a:endParaRPr lang="en-US" altLang="en-US"/>
          </a:p>
        </p:txBody>
      </p:sp>
    </p:spTree>
    <p:extLst>
      <p:ext uri="{BB962C8B-B14F-4D97-AF65-F5344CB8AC3E}">
        <p14:creationId xmlns:p14="http://schemas.microsoft.com/office/powerpoint/2010/main" val="1754754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settings</a:t>
            </a:r>
            <a:r>
              <a:rPr lang="en-US" baseline="0" dirty="0"/>
              <a:t> within health care that health educators work – checkout the next few slides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15</a:t>
            </a:fld>
            <a:endParaRPr lang="en-US" altLang="en-US"/>
          </a:p>
        </p:txBody>
      </p:sp>
    </p:spTree>
    <p:extLst>
      <p:ext uri="{BB962C8B-B14F-4D97-AF65-F5344CB8AC3E}">
        <p14:creationId xmlns:p14="http://schemas.microsoft.com/office/powerpoint/2010/main" val="421355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9C1E1D-95A7-4034-B6F3-3010891D2C27}" type="slidenum">
              <a:rPr lang="en-US" altLang="en-US" smtClean="0"/>
              <a:pPr>
                <a:spcBef>
                  <a:spcPct val="0"/>
                </a:spcBef>
              </a:pPr>
              <a:t>16</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rPr>
              <a:t>We’ll talk more specifically about hospitals in a minute. Clinics are often topic specific i.e. HIV, homeless, mobile, tribal, migrant…</a:t>
            </a:r>
          </a:p>
          <a:p>
            <a:pPr eaLnBrk="1" hangingPunct="1">
              <a:lnSpc>
                <a:spcPct val="90000"/>
              </a:lnSpc>
            </a:pPr>
            <a:r>
              <a:rPr lang="en-US" altLang="en-US" dirty="0">
                <a:latin typeface="Arial" panose="020B0604020202020204" pitchFamily="34" charset="0"/>
              </a:rPr>
              <a:t>Retirement facilities  such as Assisted Living- Senior Housing –Nursing homes are numerous and found in just about every town and city</a:t>
            </a:r>
          </a:p>
          <a:p>
            <a:pPr eaLnBrk="1" hangingPunct="1">
              <a:lnSpc>
                <a:spcPct val="90000"/>
              </a:lnSpc>
            </a:pPr>
            <a:r>
              <a:rPr lang="en-US" altLang="en-US" dirty="0">
                <a:latin typeface="Arial" panose="020B0604020202020204" pitchFamily="34" charset="0"/>
              </a:rPr>
              <a:t>Managed care organizations</a:t>
            </a:r>
            <a:r>
              <a:rPr lang="en-US" altLang="en-US" baseline="0" dirty="0">
                <a:latin typeface="Arial" panose="020B0604020202020204" pitchFamily="34" charset="0"/>
              </a:rPr>
              <a:t> are </a:t>
            </a:r>
            <a:r>
              <a:rPr lang="en-US" altLang="en-US" dirty="0">
                <a:latin typeface="Arial" panose="020B0604020202020204" pitchFamily="34" charset="0"/>
              </a:rPr>
              <a:t>health insurance plans that contract with health care providers and medical facilities to provide care for members at reduced costs. You may recognize some of these names. They are potential site for interns especially if interested in the business side</a:t>
            </a:r>
            <a:r>
              <a:rPr lang="en-US" altLang="en-US" baseline="0" dirty="0">
                <a:latin typeface="Arial" panose="020B0604020202020204" pitchFamily="34" charset="0"/>
              </a:rPr>
              <a:t> of health care</a:t>
            </a: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p:txBody>
      </p:sp>
    </p:spTree>
    <p:extLst>
      <p:ext uri="{BB962C8B-B14F-4D97-AF65-F5344CB8AC3E}">
        <p14:creationId xmlns:p14="http://schemas.microsoft.com/office/powerpoint/2010/main" val="64514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health care settings include what you see here. You can google any of these</a:t>
            </a:r>
            <a:r>
              <a:rPr lang="en-US" baseline="0" dirty="0"/>
              <a:t> and find specific information about am agency or facility near you.</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17</a:t>
            </a:fld>
            <a:endParaRPr lang="en-US" altLang="en-US"/>
          </a:p>
        </p:txBody>
      </p:sp>
    </p:spTree>
    <p:extLst>
      <p:ext uri="{BB962C8B-B14F-4D97-AF65-F5344CB8AC3E}">
        <p14:creationId xmlns:p14="http://schemas.microsoft.com/office/powerpoint/2010/main" val="1301362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66294A-ECB2-46DC-9622-071321740E73}" type="slidenum">
              <a:rPr lang="en-US" altLang="en-US" smtClean="0"/>
              <a:pPr>
                <a:spcBef>
                  <a:spcPct val="0"/>
                </a:spcBef>
              </a:pPr>
              <a:t>18</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When asked where an student wants to</a:t>
            </a:r>
            <a:r>
              <a:rPr lang="en-US" altLang="en-US" baseline="0" dirty="0">
                <a:latin typeface="Arial" panose="020B0604020202020204" pitchFamily="34" charset="0"/>
              </a:rPr>
              <a:t> do an internship, the answer is frequently “in a hospital”. Well – you’ll need to narrow it down significantly! Since our major is a non clinical program, interns cannot be involved with direct patient care. So the next few slides will talk about the </a:t>
            </a:r>
            <a:r>
              <a:rPr lang="en-US" altLang="en-US" sz="1200" dirty="0"/>
              <a:t>Non-medical Administrative services operations in a </a:t>
            </a:r>
            <a:r>
              <a:rPr lang="en-US" altLang="en-US" sz="1200" b="1" i="1" dirty="0"/>
              <a:t>hospital</a:t>
            </a:r>
            <a:endParaRPr lang="en-US" altLang="en-US" dirty="0">
              <a:latin typeface="Arial" panose="020B0604020202020204" pitchFamily="34" charset="0"/>
            </a:endParaRPr>
          </a:p>
        </p:txBody>
      </p:sp>
    </p:spTree>
    <p:extLst>
      <p:ext uri="{BB962C8B-B14F-4D97-AF65-F5344CB8AC3E}">
        <p14:creationId xmlns:p14="http://schemas.microsoft.com/office/powerpoint/2010/main" val="326926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Healthcare compliance is a general term describing the observance of conventions, guidelines, and state and federal laws. Practices, clinics, and facilities normally have a staff members or an entire department dedicated to compliance</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19</a:t>
            </a:fld>
            <a:endParaRPr lang="en-US" altLang="en-US"/>
          </a:p>
        </p:txBody>
      </p:sp>
    </p:spTree>
    <p:extLst>
      <p:ext uri="{BB962C8B-B14F-4D97-AF65-F5344CB8AC3E}">
        <p14:creationId xmlns:p14="http://schemas.microsoft.com/office/powerpoint/2010/main" val="3669137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a:t>
            </a:r>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20</a:t>
            </a:fld>
            <a:endParaRPr lang="en-US" altLang="en-US"/>
          </a:p>
        </p:txBody>
      </p:sp>
    </p:spTree>
    <p:extLst>
      <p:ext uri="{BB962C8B-B14F-4D97-AF65-F5344CB8AC3E}">
        <p14:creationId xmlns:p14="http://schemas.microsoft.com/office/powerpoint/2010/main" val="313141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EA92505-6175-4009-B249-1C3D24247FD8}" type="slidenum">
              <a:rPr lang="en-US" altLang="en-US" smtClean="0"/>
              <a:pPr>
                <a:defRPr/>
              </a:pPr>
              <a:t>2</a:t>
            </a:fld>
            <a:endParaRPr lang="en-US" altLang="en-US"/>
          </a:p>
        </p:txBody>
      </p:sp>
    </p:spTree>
    <p:extLst>
      <p:ext uri="{BB962C8B-B14F-4D97-AF65-F5344CB8AC3E}">
        <p14:creationId xmlns:p14="http://schemas.microsoft.com/office/powerpoint/2010/main" val="3846595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21</a:t>
            </a:fld>
            <a:endParaRPr lang="en-US" altLang="en-US"/>
          </a:p>
        </p:txBody>
      </p:sp>
    </p:spTree>
    <p:extLst>
      <p:ext uri="{BB962C8B-B14F-4D97-AF65-F5344CB8AC3E}">
        <p14:creationId xmlns:p14="http://schemas.microsoft.com/office/powerpoint/2010/main" val="1388730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EA92505-6175-4009-B249-1C3D24247FD8}" type="slidenum">
              <a:rPr lang="en-US" altLang="en-US" smtClean="0"/>
              <a:pPr>
                <a:defRPr/>
              </a:pPr>
              <a:t>25</a:t>
            </a:fld>
            <a:endParaRPr lang="en-US" altLang="en-US"/>
          </a:p>
        </p:txBody>
      </p:sp>
    </p:spTree>
    <p:extLst>
      <p:ext uri="{BB962C8B-B14F-4D97-AF65-F5344CB8AC3E}">
        <p14:creationId xmlns:p14="http://schemas.microsoft.com/office/powerpoint/2010/main" val="735838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Health</a:t>
            </a:r>
            <a:r>
              <a:rPr lang="en-US" altLang="en-US" sz="1200" baseline="0" dirty="0"/>
              <a:t> and safety departments p</a:t>
            </a:r>
            <a:r>
              <a:rPr lang="en-US" altLang="en-US" sz="1200" dirty="0"/>
              <a:t>rovide guidance of the safety program including occupational safety and health, environmental control, fire safety, safety-oriented training programs, emergency management/disaster</a:t>
            </a:r>
            <a:r>
              <a:rPr lang="en-US" altLang="en-US" sz="1200" baseline="0" dirty="0"/>
              <a:t> preparedness.</a:t>
            </a:r>
            <a:endParaRPr lang="en-US" altLang="en-US" sz="1200" dirty="0"/>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26</a:t>
            </a:fld>
            <a:endParaRPr lang="en-US" altLang="en-US"/>
          </a:p>
        </p:txBody>
      </p:sp>
    </p:spTree>
    <p:extLst>
      <p:ext uri="{BB962C8B-B14F-4D97-AF65-F5344CB8AC3E}">
        <p14:creationId xmlns:p14="http://schemas.microsoft.com/office/powerpoint/2010/main" val="453091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Ensure the quality and motivation of personnel working at the hospital</a:t>
            </a:r>
            <a:r>
              <a:rPr lang="en-US" altLang="en-US" dirty="0"/>
              <a:t>.</a:t>
            </a:r>
            <a:br>
              <a:rPr lang="en-US" altLang="en-US" dirty="0"/>
            </a:b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28</a:t>
            </a:fld>
            <a:endParaRPr lang="en-US" altLang="en-US"/>
          </a:p>
        </p:txBody>
      </p:sp>
    </p:spTree>
    <p:extLst>
      <p:ext uri="{BB962C8B-B14F-4D97-AF65-F5344CB8AC3E}">
        <p14:creationId xmlns:p14="http://schemas.microsoft.com/office/powerpoint/2010/main" val="3360483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29</a:t>
            </a:fld>
            <a:endParaRPr lang="en-US" altLang="en-US"/>
          </a:p>
        </p:txBody>
      </p:sp>
    </p:spTree>
    <p:extLst>
      <p:ext uri="{BB962C8B-B14F-4D97-AF65-F5344CB8AC3E}">
        <p14:creationId xmlns:p14="http://schemas.microsoft.com/office/powerpoint/2010/main" val="1456996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Oversees</a:t>
            </a:r>
            <a:r>
              <a:rPr lang="en-US" sz="1200" b="0" i="0" kern="1200" baseline="0" dirty="0">
                <a:solidFill>
                  <a:schemeClr val="tx1"/>
                </a:solidFill>
                <a:effectLst/>
                <a:latin typeface="Arial" charset="0"/>
                <a:ea typeface="+mn-ea"/>
                <a:cs typeface="+mn-cs"/>
              </a:rPr>
              <a:t> a</a:t>
            </a:r>
            <a:r>
              <a:rPr lang="en-US" sz="1200" b="0" i="0" kern="1200" dirty="0">
                <a:solidFill>
                  <a:schemeClr val="tx1"/>
                </a:solidFill>
                <a:effectLst/>
                <a:latin typeface="Arial" charset="0"/>
                <a:ea typeface="+mn-ea"/>
                <a:cs typeface="+mn-cs"/>
              </a:rPr>
              <a:t>ppointment scheduling, patient registration, billing and payment, admissions and discharge, managing beds, diagnostics reports delivery etc. An operations manager will have to ensure all these activities are being done properly so that patients get the best service. They would have to handle and resolve patient complaints and manage the staff performing all the operational jobs. </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30</a:t>
            </a:fld>
            <a:endParaRPr lang="en-US" altLang="en-US"/>
          </a:p>
        </p:txBody>
      </p:sp>
    </p:spTree>
    <p:extLst>
      <p:ext uri="{BB962C8B-B14F-4D97-AF65-F5344CB8AC3E}">
        <p14:creationId xmlns:p14="http://schemas.microsoft.com/office/powerpoint/2010/main" val="909734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mn-ea"/>
                <a:cs typeface="+mn-cs"/>
              </a:rPr>
              <a:t>Infection </a:t>
            </a:r>
            <a:r>
              <a:rPr lang="en-US" sz="1200" b="1" i="0" kern="1200" dirty="0" err="1">
                <a:solidFill>
                  <a:schemeClr val="tx1"/>
                </a:solidFill>
                <a:effectLst/>
                <a:latin typeface="Arial" charset="0"/>
                <a:ea typeface="+mn-ea"/>
                <a:cs typeface="+mn-cs"/>
              </a:rPr>
              <a:t>preventionists</a:t>
            </a:r>
            <a:r>
              <a:rPr lang="en-US" sz="1200" b="0" i="0" kern="1200" dirty="0">
                <a:solidFill>
                  <a:schemeClr val="tx1"/>
                </a:solidFill>
                <a:effectLst/>
                <a:latin typeface="Arial" charset="0"/>
                <a:ea typeface="+mn-ea"/>
                <a:cs typeface="+mn-cs"/>
              </a:rPr>
              <a:t> are experts on practical methods of preventing and controlling the spread of infectious diseases, typically within a specific population—the patients, staff, and visitors at a hospital or other health care setting</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32</a:t>
            </a:fld>
            <a:endParaRPr lang="en-US" altLang="en-US"/>
          </a:p>
        </p:txBody>
      </p:sp>
    </p:spTree>
    <p:extLst>
      <p:ext uri="{BB962C8B-B14F-4D97-AF65-F5344CB8AC3E}">
        <p14:creationId xmlns:p14="http://schemas.microsoft.com/office/powerpoint/2010/main" val="4078265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33</a:t>
            </a:fld>
            <a:endParaRPr lang="en-US" altLang="en-US"/>
          </a:p>
        </p:txBody>
      </p:sp>
    </p:spTree>
    <p:extLst>
      <p:ext uri="{BB962C8B-B14F-4D97-AF65-F5344CB8AC3E}">
        <p14:creationId xmlns:p14="http://schemas.microsoft.com/office/powerpoint/2010/main" val="2639902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Media relations, editorial services, web strategy, development and digital media, design, video production, marketing, and market analysis and planning. </a:t>
            </a:r>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34</a:t>
            </a:fld>
            <a:endParaRPr lang="en-US" altLang="en-US"/>
          </a:p>
        </p:txBody>
      </p:sp>
    </p:spTree>
    <p:extLst>
      <p:ext uri="{BB962C8B-B14F-4D97-AF65-F5344CB8AC3E}">
        <p14:creationId xmlns:p14="http://schemas.microsoft.com/office/powerpoint/2010/main" val="2861148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36</a:t>
            </a:fld>
            <a:endParaRPr lang="en-US" altLang="en-US"/>
          </a:p>
        </p:txBody>
      </p:sp>
    </p:spTree>
    <p:extLst>
      <p:ext uri="{BB962C8B-B14F-4D97-AF65-F5344CB8AC3E}">
        <p14:creationId xmlns:p14="http://schemas.microsoft.com/office/powerpoint/2010/main" val="301926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a:latin typeface="Arial" panose="020B0604020202020204" pitchFamily="34" charset="0"/>
              </a:rPr>
              <a:t>All of the information found in this </a:t>
            </a:r>
            <a:r>
              <a:rPr lang="en-US" altLang="en-US" dirty="0" err="1">
                <a:latin typeface="Arial" panose="020B0604020202020204" pitchFamily="34" charset="0"/>
              </a:rPr>
              <a:t>powerpoint</a:t>
            </a:r>
            <a:r>
              <a:rPr lang="en-US" altLang="en-US" dirty="0">
                <a:latin typeface="Arial" panose="020B0604020202020204" pitchFamily="34" charset="0"/>
              </a:rPr>
              <a:t> can also be found at the Internship Website. </a:t>
            </a:r>
            <a:r>
              <a:rPr lang="en-US" altLang="en-US" sz="1200" dirty="0">
                <a:latin typeface="Arial" panose="020B0604020202020204" pitchFamily="34" charset="0"/>
              </a:rPr>
              <a:t>The next slide will explore</a:t>
            </a:r>
            <a:r>
              <a:rPr lang="en-US" altLang="en-US" sz="1200" baseline="0" dirty="0">
                <a:latin typeface="Arial" panose="020B0604020202020204" pitchFamily="34" charset="0"/>
              </a:rPr>
              <a:t> the internship webpage.</a:t>
            </a:r>
            <a:r>
              <a:rPr lang="en-US" altLang="en-US" dirty="0">
                <a:latin typeface="Arial" panose="020B0604020202020204" pitchFamily="34" charset="0"/>
              </a:rPr>
              <a:t> Be sure to c</a:t>
            </a:r>
            <a:r>
              <a:rPr lang="en-US" altLang="en-US" sz="2400" dirty="0">
                <a:latin typeface="Arial" panose="020B0604020202020204" pitchFamily="34" charset="0"/>
              </a:rPr>
              <a:t>heck with advisor about hours and be aware of financial aid restraints. The internship must take place during the semester dates – check the EIU calendar to see specifics. </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8B68ED-33C8-4C48-A2EE-7A609E9CE84A}" type="slidenum">
              <a:rPr lang="en-US" altLang="en-US" smtClean="0"/>
              <a:pPr/>
              <a:t>3</a:t>
            </a:fld>
            <a:endParaRPr lang="en-US" altLang="en-US"/>
          </a:p>
        </p:txBody>
      </p:sp>
    </p:spTree>
    <p:extLst>
      <p:ext uri="{BB962C8B-B14F-4D97-AF65-F5344CB8AC3E}">
        <p14:creationId xmlns:p14="http://schemas.microsoft.com/office/powerpoint/2010/main" val="2237849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Colleges and universities</a:t>
            </a:r>
            <a:r>
              <a:rPr lang="en-US" baseline="0" dirty="0"/>
              <a:t> have a student and faculty health promotion or wellness program in addition to the clinical services they provide.</a:t>
            </a:r>
          </a:p>
          <a:p>
            <a:r>
              <a:rPr lang="en-US" baseline="0" dirty="0"/>
              <a:t>Check out our HERC to see what kind of things happen in this setting</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38</a:t>
            </a:fld>
            <a:endParaRPr lang="en-US" altLang="en-US"/>
          </a:p>
        </p:txBody>
      </p:sp>
    </p:spTree>
    <p:extLst>
      <p:ext uri="{BB962C8B-B14F-4D97-AF65-F5344CB8AC3E}">
        <p14:creationId xmlns:p14="http://schemas.microsoft.com/office/powerpoint/2010/main" val="1471348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a:t>
            </a:r>
            <a:r>
              <a:rPr lang="en-US" dirty="0" err="1"/>
              <a:t>Americorp</a:t>
            </a:r>
            <a:r>
              <a:rPr lang="en-US" baseline="0" dirty="0"/>
              <a:t> – they often offer internships for students like you.</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40</a:t>
            </a:fld>
            <a:endParaRPr lang="en-US" altLang="en-US"/>
          </a:p>
        </p:txBody>
      </p:sp>
    </p:spTree>
    <p:extLst>
      <p:ext uri="{BB962C8B-B14F-4D97-AF65-F5344CB8AC3E}">
        <p14:creationId xmlns:p14="http://schemas.microsoft.com/office/powerpoint/2010/main" val="59526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things that a particular site might require before they will accept you as an intern. Be prepared – more and more sites are requiring</a:t>
            </a:r>
            <a:r>
              <a:rPr lang="en-US" baseline="0" dirty="0"/>
              <a:t> these.  Be sure to use the EIU career services for help with a good cover letter – this can make or break a potential internship</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41</a:t>
            </a:fld>
            <a:endParaRPr lang="en-US" altLang="en-US"/>
          </a:p>
        </p:txBody>
      </p:sp>
    </p:spTree>
    <p:extLst>
      <p:ext uri="{BB962C8B-B14F-4D97-AF65-F5344CB8AC3E}">
        <p14:creationId xmlns:p14="http://schemas.microsoft.com/office/powerpoint/2010/main" val="3083280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44</a:t>
            </a:fld>
            <a:endParaRPr lang="en-US" altLang="en-US"/>
          </a:p>
        </p:txBody>
      </p:sp>
    </p:spTree>
    <p:extLst>
      <p:ext uri="{BB962C8B-B14F-4D97-AF65-F5344CB8AC3E}">
        <p14:creationId xmlns:p14="http://schemas.microsoft.com/office/powerpoint/2010/main" val="98943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46</a:t>
            </a:fld>
            <a:endParaRPr lang="en-US" altLang="en-US"/>
          </a:p>
        </p:txBody>
      </p:sp>
    </p:spTree>
    <p:extLst>
      <p:ext uri="{BB962C8B-B14F-4D97-AF65-F5344CB8AC3E}">
        <p14:creationId xmlns:p14="http://schemas.microsoft.com/office/powerpoint/2010/main" val="382720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There are prerequisites as you see here. We’ll talk about portfolios in another presentation. And there are deadlines for having the internship arranged each semester. By arranged it means that all details have been completed and all forms signed by the agency and the university to approve the internship</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731BEA-C639-4F2A-A35C-3D7E2F2579D0}" type="slidenum">
              <a:rPr lang="en-US" altLang="en-US" smtClean="0"/>
              <a:pPr/>
              <a:t>5</a:t>
            </a:fld>
            <a:endParaRPr lang="en-US" altLang="en-US"/>
          </a:p>
        </p:txBody>
      </p:sp>
    </p:spTree>
    <p:extLst>
      <p:ext uri="{BB962C8B-B14F-4D97-AF65-F5344CB8AC3E}">
        <p14:creationId xmlns:p14="http://schemas.microsoft.com/office/powerpoint/2010/main" val="322516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DO NOT make contact with a site UNTIL you have……the intent form can be found at the internship website</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CDD49E-7C50-4B31-BC1A-86D502AFE878}" type="slidenum">
              <a:rPr lang="en-US" altLang="en-US" smtClean="0"/>
              <a:pPr/>
              <a:t>6</a:t>
            </a:fld>
            <a:endParaRPr lang="en-US" altLang="en-US"/>
          </a:p>
        </p:txBody>
      </p:sp>
    </p:spTree>
    <p:extLst>
      <p:ext uri="{BB962C8B-B14F-4D97-AF65-F5344CB8AC3E}">
        <p14:creationId xmlns:p14="http://schemas.microsoft.com/office/powerpoint/2010/main" val="38241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 to Intern Form</a:t>
            </a:r>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7</a:t>
            </a:fld>
            <a:endParaRPr lang="en-US" altLang="en-US"/>
          </a:p>
        </p:txBody>
      </p:sp>
    </p:spTree>
    <p:extLst>
      <p:ext uri="{BB962C8B-B14F-4D97-AF65-F5344CB8AC3E}">
        <p14:creationId xmlns:p14="http://schemas.microsoft.com/office/powerpoint/2010/main" val="327011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To determine if a site is suitable for an internship for a Public Health major, the Seven areas are used as the criteria. If you can gain experience in one of the competencies  or sub competencies listed here – you are good to go. To help</a:t>
            </a:r>
            <a:r>
              <a:rPr lang="en-US" altLang="en-US" baseline="0" dirty="0">
                <a:latin typeface="Arial" panose="020B0604020202020204" pitchFamily="34" charset="0"/>
              </a:rPr>
              <a:t> you start thinking about possible internship sites, you should visit the Internship list and search engines provided at the internship webpage.</a:t>
            </a:r>
            <a:endParaRPr lang="en-US" altLang="en-US" dirty="0">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00D2B8-2BF6-47BA-81CA-A79144A8802F}" type="slidenum">
              <a:rPr lang="en-US" altLang="en-US" smtClean="0"/>
              <a:pPr/>
              <a:t>8</a:t>
            </a:fld>
            <a:endParaRPr lang="en-US" altLang="en-US"/>
          </a:p>
        </p:txBody>
      </p:sp>
    </p:spTree>
    <p:extLst>
      <p:ext uri="{BB962C8B-B14F-4D97-AF65-F5344CB8AC3E}">
        <p14:creationId xmlns:p14="http://schemas.microsoft.com/office/powerpoint/2010/main" val="4267066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 of the presentation will walk you through some information about where </a:t>
            </a:r>
            <a:r>
              <a:rPr lang="en-US" baseline="0" dirty="0"/>
              <a:t> public health specialists </a:t>
            </a:r>
            <a:r>
              <a:rPr lang="en-US" dirty="0"/>
              <a:t>work. Basically these settings are all potential internship settings.</a:t>
            </a:r>
            <a:r>
              <a:rPr lang="en-US" baseline="0" dirty="0"/>
              <a:t> So as we go through some of the settings – see if any spark your interest. That’s where you start looking for your future internship</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9</a:t>
            </a:fld>
            <a:endParaRPr lang="en-US" altLang="en-US"/>
          </a:p>
        </p:txBody>
      </p:sp>
    </p:spTree>
    <p:extLst>
      <p:ext uri="{BB962C8B-B14F-4D97-AF65-F5344CB8AC3E}">
        <p14:creationId xmlns:p14="http://schemas.microsoft.com/office/powerpoint/2010/main" val="1862783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the community or public health setting, non profit agencies offer many opportunities for internships – and there are a lot of non profit agencies. Here are a few examples – and many more can be found here.</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9382D9-2DFC-4A4F-88D3-0B72D1A04F8E}" type="slidenum">
              <a:rPr lang="en-US" altLang="en-US" smtClean="0"/>
              <a:pPr>
                <a:spcBef>
                  <a:spcPct val="0"/>
                </a:spcBef>
              </a:pPr>
              <a:t>10</a:t>
            </a:fld>
            <a:endParaRPr lang="en-US" altLang="en-US"/>
          </a:p>
        </p:txBody>
      </p:sp>
    </p:spTree>
    <p:extLst>
      <p:ext uri="{BB962C8B-B14F-4D97-AF65-F5344CB8AC3E}">
        <p14:creationId xmlns:p14="http://schemas.microsoft.com/office/powerpoint/2010/main" val="414390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7FF15F-D01D-4CD5-9670-E92E9CEF89AC}" type="slidenum">
              <a:rPr lang="en-US" altLang="en-US" smtClean="0"/>
              <a:pPr>
                <a:defRPr/>
              </a:pPr>
              <a:t>‹#›</a:t>
            </a:fld>
            <a:endParaRPr lang="en-US" altLang="en-US"/>
          </a:p>
        </p:txBody>
      </p:sp>
    </p:spTree>
    <p:extLst>
      <p:ext uri="{BB962C8B-B14F-4D97-AF65-F5344CB8AC3E}">
        <p14:creationId xmlns:p14="http://schemas.microsoft.com/office/powerpoint/2010/main" val="531265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2021186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2946740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5071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3512379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55248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44334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FF40B75-C180-4B03-87BE-C2453518DBAC}" type="slidenum">
              <a:rPr lang="en-US" altLang="en-US" smtClean="0"/>
              <a:pPr>
                <a:defRPr/>
              </a:pPr>
              <a:t>‹#›</a:t>
            </a:fld>
            <a:endParaRPr lang="en-US" altLang="en-US"/>
          </a:p>
        </p:txBody>
      </p:sp>
    </p:spTree>
    <p:extLst>
      <p:ext uri="{BB962C8B-B14F-4D97-AF65-F5344CB8AC3E}">
        <p14:creationId xmlns:p14="http://schemas.microsoft.com/office/powerpoint/2010/main" val="3398827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EA12D4-0A0F-4BAD-8820-0F698606BDBA}" type="slidenum">
              <a:rPr lang="en-US" altLang="en-US" smtClean="0"/>
              <a:pPr>
                <a:defRPr/>
              </a:pPr>
              <a:t>‹#›</a:t>
            </a:fld>
            <a:endParaRPr lang="en-US" altLang="en-US"/>
          </a:p>
        </p:txBody>
      </p:sp>
    </p:spTree>
    <p:extLst>
      <p:ext uri="{BB962C8B-B14F-4D97-AF65-F5344CB8AC3E}">
        <p14:creationId xmlns:p14="http://schemas.microsoft.com/office/powerpoint/2010/main" val="1092862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6858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p:cNvSpPr>
            <a:spLocks noGrp="1"/>
          </p:cNvSpPr>
          <p:nvPr>
            <p:ph type="dt" sz="half" idx="15"/>
          </p:nvPr>
        </p:nvSpPr>
        <p:spPr/>
        <p:txBody>
          <a:bodyPr/>
          <a:lstStyle>
            <a:lvl1pPr>
              <a:defRPr/>
            </a:lvl1pPr>
          </a:lstStyle>
          <a:p>
            <a:pPr>
              <a:defRPr/>
            </a:pPr>
            <a:endParaRPr/>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5638DE77-403E-42DF-B4C7-929D91E273D6}" type="slidenum">
              <a:rPr lang="en-US" altLang="en-US"/>
              <a:pPr>
                <a:defRPr/>
              </a:pPr>
              <a:t>‹#›</a:t>
            </a:fld>
            <a:endParaRPr lang="en-US" altLang="en-US"/>
          </a:p>
        </p:txBody>
      </p:sp>
    </p:spTree>
    <p:extLst>
      <p:ext uri="{BB962C8B-B14F-4D97-AF65-F5344CB8AC3E}">
        <p14:creationId xmlns:p14="http://schemas.microsoft.com/office/powerpoint/2010/main" val="418101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51196A-D966-47EB-8FA3-610880D54FB4}" type="slidenum">
              <a:rPr lang="en-US" altLang="en-US" smtClean="0"/>
              <a:pPr>
                <a:defRPr/>
              </a:pPr>
              <a:t>‹#›</a:t>
            </a:fld>
            <a:endParaRPr lang="en-US" altLang="en-US"/>
          </a:p>
        </p:txBody>
      </p:sp>
    </p:spTree>
    <p:extLst>
      <p:ext uri="{BB962C8B-B14F-4D97-AF65-F5344CB8AC3E}">
        <p14:creationId xmlns:p14="http://schemas.microsoft.com/office/powerpoint/2010/main" val="134137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020452-9B86-49B7-8E6C-286A5FC3A9F1}" type="slidenum">
              <a:rPr lang="en-US" altLang="en-US" smtClean="0"/>
              <a:pPr>
                <a:defRPr/>
              </a:pPr>
              <a:t>‹#›</a:t>
            </a:fld>
            <a:endParaRPr lang="en-US" altLang="en-US"/>
          </a:p>
        </p:txBody>
      </p:sp>
    </p:spTree>
    <p:extLst>
      <p:ext uri="{BB962C8B-B14F-4D97-AF65-F5344CB8AC3E}">
        <p14:creationId xmlns:p14="http://schemas.microsoft.com/office/powerpoint/2010/main" val="34599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229800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38495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5B66FCA-C65D-4420-A2D4-B098E874999C}" type="slidenum">
              <a:rPr lang="en-US" altLang="en-US" smtClean="0"/>
              <a:pPr>
                <a:defRPr/>
              </a:pPr>
              <a:t>‹#›</a:t>
            </a:fld>
            <a:endParaRPr lang="en-US" altLang="en-US"/>
          </a:p>
        </p:txBody>
      </p:sp>
    </p:spTree>
    <p:extLst>
      <p:ext uri="{BB962C8B-B14F-4D97-AF65-F5344CB8AC3E}">
        <p14:creationId xmlns:p14="http://schemas.microsoft.com/office/powerpoint/2010/main" val="282244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2BD1ADA-CBE0-4EF4-B8F6-82250B461BE0}" type="slidenum">
              <a:rPr lang="en-US" altLang="en-US" smtClean="0"/>
              <a:pPr>
                <a:defRPr/>
              </a:pPr>
              <a:t>‹#›</a:t>
            </a:fld>
            <a:endParaRPr lang="en-US" altLang="en-US"/>
          </a:p>
        </p:txBody>
      </p:sp>
    </p:spTree>
    <p:extLst>
      <p:ext uri="{BB962C8B-B14F-4D97-AF65-F5344CB8AC3E}">
        <p14:creationId xmlns:p14="http://schemas.microsoft.com/office/powerpoint/2010/main" val="879196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377317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176019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5299C003-DC2F-4A5D-A590-38BACD83F808}" type="slidenum">
              <a:rPr lang="en-US" altLang="en-US" smtClean="0"/>
              <a:pPr>
                <a:defRPr/>
              </a:pPr>
              <a:t>‹#›</a:t>
            </a:fld>
            <a:endParaRPr lang="en-US" altLang="en-US"/>
          </a:p>
        </p:txBody>
      </p:sp>
    </p:spTree>
    <p:extLst>
      <p:ext uri="{BB962C8B-B14F-4D97-AF65-F5344CB8AC3E}">
        <p14:creationId xmlns:p14="http://schemas.microsoft.com/office/powerpoint/2010/main" val="3916509525"/>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www.youtube.com/watch?v=8LgNkadOI24"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greatnonprofits.org/awards/browse/Campaign:Year2015/Issue:All/Page:1" TargetMode="External"/><Relationship Id="rId11" Type="http://schemas.openxmlformats.org/officeDocument/2006/relationships/image" Target="../media/image13.png"/><Relationship Id="rId5" Type="http://schemas.openxmlformats.org/officeDocument/2006/relationships/image" Target="../media/image3.jpeg"/><Relationship Id="rId10" Type="http://schemas.openxmlformats.org/officeDocument/2006/relationships/image" Target="../media/image12.png"/><Relationship Id="rId4" Type="http://schemas.openxmlformats.org/officeDocument/2006/relationships/notesSlide" Target="../notesSlides/notesSlide9.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cdc.gov/fellowships/short-term/undergraduate.html" TargetMode="External"/><Relationship Id="rId11" Type="http://schemas.openxmlformats.org/officeDocument/2006/relationships/image" Target="../media/image18.png"/><Relationship Id="rId5" Type="http://schemas.openxmlformats.org/officeDocument/2006/relationships/hyperlink" Target="https://www.hhs.gov/ocr/about-us/jobs-and-internships/index.html" TargetMode="External"/><Relationship Id="rId10" Type="http://schemas.openxmlformats.org/officeDocument/2006/relationships/image" Target="../media/image17.png"/><Relationship Id="rId4" Type="http://schemas.openxmlformats.org/officeDocument/2006/relationships/notesSlide" Target="../notesSlides/notesSlide10.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healthfindhttps/dph.illinois.gov/about/employment-opportunities.htmlext.aspx?show=1&amp;topic=82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fema.gov/emergency-management-agenci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workplacehealthpromotion/pdf/workplace-health-program-definition-and-description.pdf" TargetMode="External"/><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healthbreakinc.com/contact-us/internship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ihireinsurance.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indeed.com/q-public-health-communication-internship-jobs.html?vjk=f8293ed1758eaf9b" TargetMode="External"/><Relationship Id="rId5" Type="http://schemas.openxmlformats.org/officeDocument/2006/relationships/hyperlink" Target="https://www.simplyhired.com/k-pharmaceutical-sales-intern-jobs.html?q=pharmaceutical-sales-intern" TargetMode="External"/><Relationship Id="rId4" Type="http://schemas.openxmlformats.org/officeDocument/2006/relationships/hyperlink" Target="https://www.breakingintodevice.com/blogs/medical-sales/top-10-medical-device-sales-internships-for-college-students-looking-to-break-in"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11" Type="http://schemas.openxmlformats.org/officeDocument/2006/relationships/image" Target="../media/image2.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notesSlide" Target="../notesSlides/notesSlide15.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youtube.com/watch?v=cRcTKfziGO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17.m4a"/><Relationship Id="rId7" Type="http://schemas.openxmlformats.org/officeDocument/2006/relationships/image" Target="../media/image3.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9.xml"/><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audio" Target="../media/media17.m4a"/><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xml"/><Relationship Id="rId6" Type="http://schemas.microsoft.com/office/2011/relationships/inkAction" Target="../ink/inkAction1.xml"/><Relationship Id="rId5" Type="http://schemas.openxmlformats.org/officeDocument/2006/relationships/notesSlide" Target="../notesSlides/notesSlide20.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image" Target="../media/image3.jpeg"/><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3.xml"/><Relationship Id="rId6" Type="http://schemas.microsoft.com/office/2011/relationships/inkAction" Target="../ink/inkAction2.xml"/><Relationship Id="rId5" Type="http://schemas.openxmlformats.org/officeDocument/2006/relationships/notesSlide" Target="../notesSlides/notesSlide22.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eiu.edu/healthpromotion/HSTinternship.php"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3.xml"/><Relationship Id="rId4" Type="http://schemas.openxmlformats.org/officeDocument/2006/relationships/notesSlide" Target="../notesSlides/notesSlide26.xml"/><Relationship Id="rId9" Type="http://schemas.openxmlformats.org/officeDocument/2006/relationships/diagramColors" Target="../diagrams/colors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Data" Target="../diagrams/data4.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4.xml"/><Relationship Id="rId4" Type="http://schemas.openxmlformats.org/officeDocument/2006/relationships/notesSlide" Target="../notesSlides/notesSlide28.xml"/><Relationship Id="rId9" Type="http://schemas.openxmlformats.org/officeDocument/2006/relationships/diagramColors" Target="../diagrams/colors4.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hyperlink" Target="http://www.internships.com/healthcare/chicago-il" TargetMode="External"/><Relationship Id="rId4" Type="http://schemas.openxmlformats.org/officeDocument/2006/relationships/hyperlink" Target="http://www.hopkinsmedicine.org/administrative/"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70.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9.wmf"/><Relationship Id="rId5" Type="http://schemas.openxmlformats.org/officeDocument/2006/relationships/hyperlink" Target="https://www.eiu.edu/herc/" TargetMode="External"/><Relationship Id="rId4" Type="http://schemas.openxmlformats.org/officeDocument/2006/relationships/notesSlide" Target="../notesSlides/notesSlide30.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2.wmf"/><Relationship Id="rId5" Type="http://schemas.openxmlformats.org/officeDocument/2006/relationships/hyperlink" Target="https://people.gviusa.com/internships/public-health-internships-abroad/" TargetMode="External"/><Relationship Id="rId4" Type="http://schemas.openxmlformats.org/officeDocument/2006/relationships/hyperlink" Target="https://www.apha.org/professional-development/apha-internships-and-fellowships/global-health-internship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3.png"/><Relationship Id="rId5" Type="http://schemas.openxmlformats.org/officeDocument/2006/relationships/hyperlink" Target="https://www.nationalservice.gov/programs/americorps" TargetMode="External"/><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hyperlink" Target="https://www.speakcdn.com/assets/2251/hespa_competencies_and_sub-competencies.pdf" TargetMode="External"/><Relationship Id="rId7" Type="http://schemas.openxmlformats.org/officeDocument/2006/relationships/hyperlink" Target="https://www.eiu.edu/careers/cover_letters.php" TargetMode="External"/><Relationship Id="rId2" Type="http://schemas.openxmlformats.org/officeDocument/2006/relationships/hyperlink" Target="http://www.eiu.edu/healthst/HSTInternship.php#SiteSelection" TargetMode="External"/><Relationship Id="rId1" Type="http://schemas.openxmlformats.org/officeDocument/2006/relationships/slideLayout" Target="../slideLayouts/slideLayout2.xml"/><Relationship Id="rId6" Type="http://schemas.openxmlformats.org/officeDocument/2006/relationships/hyperlink" Target="https://www.eiu.edu/careers/resumes.php" TargetMode="External"/><Relationship Id="rId5" Type="http://schemas.openxmlformats.org/officeDocument/2006/relationships/hyperlink" Target="https://www.eiu.edu/healthpromotion/docs/Competencies%20and%20Task%20Form.pdf" TargetMode="External"/><Relationship Id="rId4" Type="http://schemas.openxmlformats.org/officeDocument/2006/relationships/hyperlink" Target="http://www.eiu.edu/healthst/HSTInternship.php"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hyperlink" Target="http://www.eiu.edu/healthst/machform/view.php?id=13" TargetMode="External"/><Relationship Id="rId4"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4.mp4"/><Relationship Id="rId1" Type="http://schemas.microsoft.com/office/2007/relationships/media" Target="../media/media34.mp4"/><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https://www.eiu.edu/healthpromotion/machform/view.php?id=12"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hyperlink" Target="http://www.eiu.edu/healthst/HSTInternship.php" TargetMode="External"/><Relationship Id="rId3" Type="http://schemas.openxmlformats.org/officeDocument/2006/relationships/slideLayout" Target="../slideLayouts/slideLayout2.xml"/><Relationship Id="rId7" Type="http://schemas.openxmlformats.org/officeDocument/2006/relationships/hyperlink" Target="https://www.speakcdn.com/assets/2251/hespa_competencies_and_sub-competencies.pdf"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3.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p4"/><Relationship Id="rId7" Type="http://schemas.openxmlformats.org/officeDocument/2006/relationships/notesSlide" Target="../notesSlides/notesSlide8.xml"/><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slideLayout" Target="../slideLayouts/slideLayout1.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hangingPunct="1">
              <a:defRPr/>
            </a:pPr>
            <a:r>
              <a:rPr lang="en-US" dirty="0">
                <a:hlinkClick r:id="rId5"/>
              </a:rPr>
              <a:t>Internships</a:t>
            </a:r>
            <a:endParaRPr lang="en-US" dirty="0"/>
          </a:p>
        </p:txBody>
      </p:sp>
      <p:sp>
        <p:nvSpPr>
          <p:cNvPr id="3" name="Subtitle 2"/>
          <p:cNvSpPr>
            <a:spLocks noGrp="1"/>
          </p:cNvSpPr>
          <p:nvPr>
            <p:ph type="subTitle" idx="1"/>
          </p:nvPr>
        </p:nvSpPr>
        <p:spPr/>
        <p:txBody>
          <a:bodyPr/>
          <a:lstStyle/>
          <a:p>
            <a:pPr eaLnBrk="1" hangingPunct="1">
              <a:defRPr/>
            </a:pPr>
            <a:r>
              <a:rPr lang="en-US" dirty="0"/>
              <a:t>WHY??</a:t>
            </a:r>
          </a:p>
        </p:txBody>
      </p:sp>
      <p:pic>
        <p:nvPicPr>
          <p:cNvPr id="4" name="Recorded Sound">
            <a:hlinkClick r:id="" action="ppaction://media"/>
            <a:extLst>
              <a:ext uri="{FF2B5EF4-FFF2-40B4-BE49-F238E27FC236}">
                <a16:creationId xmlns:a16="http://schemas.microsoft.com/office/drawing/2014/main" id="{401D6CAB-0813-BDC5-5FC4-7B7B447F00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76600" y="54308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5000"/>
            <a:duotone>
              <a:schemeClr val="bg2">
                <a:shade val="18000"/>
                <a:satMod val="160000"/>
                <a:lumMod val="28000"/>
              </a:schemeClr>
              <a:schemeClr val="bg2">
                <a:tint val="95000"/>
                <a:satMod val="160000"/>
                <a:lumMod val="116000"/>
              </a:schemeClr>
            </a:duotone>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346" y="609600"/>
            <a:ext cx="7765321" cy="1326321"/>
          </a:xfrm>
        </p:spPr>
        <p:txBody>
          <a:bodyPr>
            <a:normAutofit/>
          </a:bodyPr>
          <a:lstStyle/>
          <a:p>
            <a:pPr eaLnBrk="1" fontAlgn="auto" hangingPunct="1">
              <a:spcAft>
                <a:spcPts val="0"/>
              </a:spcAft>
              <a:defRPr/>
            </a:pPr>
            <a:r>
              <a:rPr lang="en-US" altLang="en-US"/>
              <a:t>Community/Public Health Settings</a:t>
            </a:r>
          </a:p>
        </p:txBody>
      </p:sp>
      <p:sp>
        <p:nvSpPr>
          <p:cNvPr id="25613" name="Rectangle 25612">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9144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25603" name="Rectangle 3"/>
          <p:cNvSpPr>
            <a:spLocks noGrp="1" noChangeArrowheads="1"/>
          </p:cNvSpPr>
          <p:nvPr>
            <p:ph idx="1"/>
          </p:nvPr>
        </p:nvSpPr>
        <p:spPr>
          <a:xfrm>
            <a:off x="2067243" y="2417233"/>
            <a:ext cx="5221694" cy="2484748"/>
          </a:xfrm>
        </p:spPr>
        <p:txBody>
          <a:bodyPr/>
          <a:lstStyle/>
          <a:p>
            <a:pPr marL="153162" indent="-153162" defTabSz="612648">
              <a:spcBef>
                <a:spcPts val="670"/>
              </a:spcBef>
            </a:pPr>
            <a:r>
              <a:rPr lang="en-US" altLang="en-US" sz="2144" kern="1200">
                <a:solidFill>
                  <a:schemeClr val="tx1"/>
                </a:solidFill>
                <a:effectLst>
                  <a:outerShdw blurRad="50800" dist="38100" dir="2700000" algn="tl" rotWithShape="0">
                    <a:srgbClr val="000000">
                      <a:alpha val="48000"/>
                    </a:srgbClr>
                  </a:outerShdw>
                </a:effectLst>
                <a:latin typeface="+mn-lt"/>
                <a:ea typeface="+mn-ea"/>
                <a:cs typeface="+mn-cs"/>
                <a:hlinkClick r:id="rId6"/>
              </a:rPr>
              <a:t>Non Profit Voluntary Agencies</a:t>
            </a:r>
            <a:endParaRPr lang="en-US" altLang="en-US" sz="2144" kern="1200">
              <a:solidFill>
                <a:schemeClr val="tx1"/>
              </a:solidFill>
              <a:effectLst>
                <a:outerShdw blurRad="50800" dist="38100" dir="2700000" algn="tl" rotWithShape="0">
                  <a:srgbClr val="000000">
                    <a:alpha val="48000"/>
                  </a:srgbClr>
                </a:outerShdw>
              </a:effectLst>
              <a:latin typeface="+mn-lt"/>
              <a:ea typeface="+mn-ea"/>
              <a:cs typeface="+mn-cs"/>
            </a:endParaRPr>
          </a:p>
          <a:p>
            <a:pPr marL="459486" lvl="1" indent="-153162" defTabSz="612648">
              <a:spcBef>
                <a:spcPts val="335"/>
              </a:spcBef>
            </a:pPr>
            <a:endParaRPr lang="en-US" altLang="en-US" sz="1876" kern="1200">
              <a:solidFill>
                <a:schemeClr val="tx1"/>
              </a:solidFill>
              <a:effectLst>
                <a:outerShdw blurRad="50800" dist="38100" dir="2700000" algn="tl" rotWithShape="0">
                  <a:srgbClr val="000000">
                    <a:alpha val="48000"/>
                  </a:srgbClr>
                </a:outerShdw>
              </a:effectLst>
              <a:latin typeface="+mn-lt"/>
              <a:ea typeface="+mn-ea"/>
              <a:cs typeface="+mn-cs"/>
            </a:endParaRPr>
          </a:p>
          <a:p>
            <a:pPr marL="153162" indent="-153162" defTabSz="612648">
              <a:spcBef>
                <a:spcPts val="670"/>
              </a:spcBef>
            </a:pPr>
            <a:endParaRPr lang="en-US" altLang="en-US" sz="1340" kern="1200">
              <a:solidFill>
                <a:schemeClr val="tx1"/>
              </a:solidFill>
              <a:effectLst>
                <a:outerShdw blurRad="50800" dist="38100" dir="2700000" algn="tl" rotWithShape="0">
                  <a:srgbClr val="000000">
                    <a:alpha val="48000"/>
                  </a:srgbClr>
                </a:outerShdw>
              </a:effectLst>
              <a:latin typeface="+mn-lt"/>
              <a:ea typeface="+mn-ea"/>
              <a:cs typeface="+mn-cs"/>
            </a:endParaRPr>
          </a:p>
          <a:p>
            <a:pPr eaLnBrk="1" hangingPunct="1"/>
            <a:endParaRPr lang="en-US" altLang="en-US" dirty="0"/>
          </a:p>
        </p:txBody>
      </p:sp>
      <p:pic>
        <p:nvPicPr>
          <p:cNvPr id="2560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0258" y="4290475"/>
            <a:ext cx="960745" cy="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2504" y="4290475"/>
            <a:ext cx="1774176" cy="63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2859" y="2939027"/>
            <a:ext cx="1095250" cy="48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97401" y="3474909"/>
            <a:ext cx="5866951" cy="54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4297" y="5063341"/>
            <a:ext cx="2355960" cy="659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88210" y="3372430"/>
            <a:ext cx="409918" cy="40991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90600" y="228600"/>
            <a:ext cx="7772400" cy="1143000"/>
          </a:xfrm>
        </p:spPr>
        <p:txBody>
          <a:bodyPr/>
          <a:lstStyle/>
          <a:p>
            <a:pPr eaLnBrk="1" fontAlgn="auto" hangingPunct="1">
              <a:spcAft>
                <a:spcPts val="0"/>
              </a:spcAft>
              <a:defRPr/>
            </a:pPr>
            <a:r>
              <a:rPr lang="en-US" altLang="en-US"/>
              <a:t>Government</a:t>
            </a:r>
          </a:p>
        </p:txBody>
      </p:sp>
      <p:sp>
        <p:nvSpPr>
          <p:cNvPr id="27651" name="Rectangle 3"/>
          <p:cNvSpPr>
            <a:spLocks noGrp="1" noChangeArrowheads="1"/>
          </p:cNvSpPr>
          <p:nvPr>
            <p:ph idx="1"/>
          </p:nvPr>
        </p:nvSpPr>
        <p:spPr>
          <a:xfrm>
            <a:off x="1066800" y="1295400"/>
            <a:ext cx="7772400" cy="4114800"/>
          </a:xfrm>
        </p:spPr>
        <p:txBody>
          <a:bodyPr/>
          <a:lstStyle/>
          <a:p>
            <a:pPr eaLnBrk="1" hangingPunct="1"/>
            <a:r>
              <a:rPr lang="en-US" altLang="en-US" sz="2800" dirty="0">
                <a:hlinkClick r:id="rId5"/>
              </a:rPr>
              <a:t>Federal Health Agencies</a:t>
            </a:r>
            <a:endParaRPr lang="en-US" altLang="en-US" sz="2800" dirty="0"/>
          </a:p>
          <a:p>
            <a:pPr eaLnBrk="1" hangingPunct="1"/>
            <a:r>
              <a:rPr lang="en-US" altLang="en-US" sz="2800" dirty="0">
                <a:hlinkClick r:id="rId6"/>
              </a:rPr>
              <a:t>CDC</a:t>
            </a:r>
            <a:endParaRPr lang="en-US" altLang="en-US" sz="2800" dirty="0"/>
          </a:p>
          <a:p>
            <a:pPr marL="0" indent="0" eaLnBrk="1" hangingPunct="1">
              <a:buNone/>
            </a:pPr>
            <a:endParaRPr lang="en-US" altLang="en-US" dirty="0"/>
          </a:p>
        </p:txBody>
      </p:sp>
      <p:pic>
        <p:nvPicPr>
          <p:cNvPr id="276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698875"/>
            <a:ext cx="18859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8735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4191000"/>
            <a:ext cx="24860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100" y="3152775"/>
            <a:ext cx="8001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0963" y="5867400"/>
            <a:ext cx="63912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altLang="en-US"/>
              <a:t>Government</a:t>
            </a:r>
          </a:p>
        </p:txBody>
      </p:sp>
      <p:sp>
        <p:nvSpPr>
          <p:cNvPr id="6147" name="Rectangle 3"/>
          <p:cNvSpPr>
            <a:spLocks noGrp="1" noChangeArrowheads="1"/>
          </p:cNvSpPr>
          <p:nvPr>
            <p:ph idx="1"/>
          </p:nvPr>
        </p:nvSpPr>
        <p:spPr/>
        <p:txBody>
          <a:bodyPr rtlCol="0">
            <a:normAutofit/>
          </a:bodyPr>
          <a:lstStyle/>
          <a:p>
            <a:pPr indent="-274320" eaLnBrk="1" fontAlgn="auto" hangingPunct="1">
              <a:spcAft>
                <a:spcPts val="0"/>
              </a:spcAft>
              <a:defRPr/>
            </a:pPr>
            <a:r>
              <a:rPr lang="en-US" altLang="en-US" sz="3200" dirty="0">
                <a:hlinkClick r:id="rId3"/>
              </a:rPr>
              <a:t>State &amp; Local Public Health Departments</a:t>
            </a:r>
            <a:endParaRPr lang="en-US" altLang="en-US" sz="2800" dirty="0"/>
          </a:p>
          <a:p>
            <a:pPr indent="-274320" eaLnBrk="1" fontAlgn="auto" hangingPunct="1">
              <a:spcAft>
                <a:spcPts val="0"/>
              </a:spcAft>
              <a:defRPr/>
            </a:pPr>
            <a:r>
              <a:rPr lang="en-US" sz="3200" b="1" dirty="0">
                <a:hlinkClick r:id="rId4"/>
              </a:rPr>
              <a:t>Emergency Management Agencies</a:t>
            </a:r>
            <a:endParaRPr lang="en-US" sz="3200" b="1" dirty="0"/>
          </a:p>
          <a:p>
            <a:pPr indent="-274320" eaLnBrk="1" fontAlgn="auto" hangingPunct="1">
              <a:spcAft>
                <a:spcPts val="0"/>
              </a:spcAft>
              <a:defRPr/>
            </a:pPr>
            <a:endParaRPr lang="en-US" altLang="en-US" sz="3200" dirty="0"/>
          </a:p>
          <a:p>
            <a:pPr indent="-274320" eaLnBrk="1" fontAlgn="auto" hangingPunct="1">
              <a:spcAft>
                <a:spcPts val="0"/>
              </a:spcAft>
              <a:defRPr/>
            </a:pPr>
            <a:endParaRPr lang="en-US" altLang="en-US" dirty="0"/>
          </a:p>
          <a:p>
            <a:pPr indent="-274320" eaLnBrk="1" fontAlgn="auto" hangingPunct="1">
              <a:spcAft>
                <a:spcPts val="0"/>
              </a:spcAft>
              <a:defRPr/>
            </a:pPr>
            <a:endParaRPr lang="en-US" altLang="en-US" dirty="0"/>
          </a:p>
          <a:p>
            <a:pPr indent="-274320" eaLnBrk="1" fontAlgn="auto" hangingPunct="1">
              <a:spcAft>
                <a:spcPts val="0"/>
              </a:spcAft>
              <a:defRPr/>
            </a:pPr>
            <a:endParaRPr lang="en-US" altLang="en-US" dirty="0"/>
          </a:p>
          <a:p>
            <a:pPr marL="68580" indent="0" eaLnBrk="1" fontAlgn="auto" hangingPunct="1">
              <a:spcAft>
                <a:spcPts val="0"/>
              </a:spcAft>
              <a:buFont typeface="Wingdings 3" panose="05040102010807070707" pitchFamily="18" charset="2"/>
              <a:buNone/>
              <a:defRPr/>
            </a:pPr>
            <a:endParaRPr lang="en-US" altLang="en-US" dirty="0"/>
          </a:p>
        </p:txBody>
      </p:sp>
      <p:pic>
        <p:nvPicPr>
          <p:cNvPr id="297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007" y="4294354"/>
            <a:ext cx="439102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648200"/>
            <a:ext cx="30956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2332"/>
    </mc:Choice>
    <mc:Fallback xmlns="">
      <p:transition spd="slow" advTm="2233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altLang="en-US"/>
              <a:t>Business &amp; Industry</a:t>
            </a:r>
          </a:p>
        </p:txBody>
      </p:sp>
      <p:sp>
        <p:nvSpPr>
          <p:cNvPr id="30723" name="Rectangle 3"/>
          <p:cNvSpPr>
            <a:spLocks noGrp="1" noChangeArrowheads="1"/>
          </p:cNvSpPr>
          <p:nvPr>
            <p:ph idx="1"/>
          </p:nvPr>
        </p:nvSpPr>
        <p:spPr/>
        <p:txBody>
          <a:bodyPr>
            <a:normAutofit fontScale="92500" lnSpcReduction="20000"/>
          </a:bodyPr>
          <a:lstStyle/>
          <a:p>
            <a:pPr eaLnBrk="1" hangingPunct="1"/>
            <a:r>
              <a:rPr lang="en-US" altLang="en-US" sz="3600" dirty="0">
                <a:hlinkClick r:id="rId3"/>
              </a:rPr>
              <a:t>What is Worksite Wellness</a:t>
            </a:r>
            <a:endParaRPr lang="en-US" altLang="en-US" sz="3600" dirty="0"/>
          </a:p>
          <a:p>
            <a:pPr eaLnBrk="1" hangingPunct="1"/>
            <a:r>
              <a:rPr lang="en-US" altLang="en-US" sz="3600" dirty="0"/>
              <a:t>Worksite Health Promotion (WHP)</a:t>
            </a:r>
          </a:p>
          <a:p>
            <a:pPr lvl="1" eaLnBrk="1" hangingPunct="1"/>
            <a:r>
              <a:rPr lang="en-US" altLang="en-US" sz="2800" dirty="0">
                <a:hlinkClick r:id="rId4"/>
              </a:rPr>
              <a:t>Wellness/health promotion</a:t>
            </a:r>
            <a:endParaRPr lang="en-US" altLang="en-US" sz="2800" dirty="0"/>
          </a:p>
          <a:p>
            <a:pPr lvl="1" eaLnBrk="1" hangingPunct="1"/>
            <a:r>
              <a:rPr lang="en-US" altLang="en-US" sz="2800" dirty="0"/>
              <a:t>Occupation health &amp; safety</a:t>
            </a:r>
          </a:p>
          <a:p>
            <a:pPr lvl="1" eaLnBrk="1" hangingPunct="1"/>
            <a:r>
              <a:rPr lang="en-US" altLang="en-US" sz="2800" dirty="0"/>
              <a:t>Employee Assistance Programs</a:t>
            </a:r>
          </a:p>
          <a:p>
            <a:pPr lvl="1" eaLnBrk="1" hangingPunct="1"/>
            <a:r>
              <a:rPr lang="en-US" altLang="en-US" sz="2800" dirty="0"/>
              <a:t>Infection/Hazard Control</a:t>
            </a:r>
          </a:p>
          <a:p>
            <a:pPr lvl="1" eaLnBrk="1" hangingPunct="1"/>
            <a:r>
              <a:rPr lang="en-US" altLang="en-US" sz="2800" dirty="0"/>
              <a:t>Injury Prevention</a:t>
            </a:r>
          </a:p>
          <a:p>
            <a:pPr lvl="1" eaLnBrk="1" hangingPunct="1"/>
            <a:endParaRPr lang="en-US" altLang="en-US" sz="2800" dirty="0"/>
          </a:p>
          <a:p>
            <a:pPr lvl="1" eaLnBrk="1" hangingPunct="1"/>
            <a:endParaRPr lang="en-US" altLang="en-US" sz="2800" dirty="0"/>
          </a:p>
        </p:txBody>
      </p:sp>
      <p:pic>
        <p:nvPicPr>
          <p:cNvPr id="307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632" y="4662487"/>
            <a:ext cx="27432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780954"/>
            <a:ext cx="22987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680139"/>
            <a:ext cx="2438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2622"/>
    </mc:Choice>
    <mc:Fallback xmlns="">
      <p:transition spd="slow" advTm="3262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en-US" altLang="en-US"/>
              <a:t>Business &amp; Industry  </a:t>
            </a:r>
          </a:p>
        </p:txBody>
      </p:sp>
      <p:sp>
        <p:nvSpPr>
          <p:cNvPr id="31747" name="Rectangle 3"/>
          <p:cNvSpPr>
            <a:spLocks noGrp="1" noChangeArrowheads="1"/>
          </p:cNvSpPr>
          <p:nvPr>
            <p:ph idx="1"/>
          </p:nvPr>
        </p:nvSpPr>
        <p:spPr/>
        <p:txBody>
          <a:bodyPr>
            <a:normAutofit lnSpcReduction="10000"/>
          </a:bodyPr>
          <a:lstStyle/>
          <a:p>
            <a:pPr eaLnBrk="1" hangingPunct="1"/>
            <a:r>
              <a:rPr lang="en-US" altLang="en-US" sz="3600" dirty="0">
                <a:hlinkClick r:id="rId3"/>
              </a:rPr>
              <a:t>Insurance</a:t>
            </a:r>
            <a:endParaRPr lang="en-US" altLang="en-US" sz="3600" dirty="0"/>
          </a:p>
          <a:p>
            <a:pPr eaLnBrk="1" hangingPunct="1"/>
            <a:r>
              <a:rPr lang="en-US" altLang="en-US" sz="3600" dirty="0">
                <a:hlinkClick r:id="rId4"/>
              </a:rPr>
              <a:t>Sales – medical/health/fitness equipment</a:t>
            </a:r>
            <a:endParaRPr lang="en-US" altLang="en-US" sz="3600" dirty="0"/>
          </a:p>
          <a:p>
            <a:pPr eaLnBrk="1" hangingPunct="1"/>
            <a:r>
              <a:rPr lang="en-US" altLang="en-US" sz="3600" dirty="0">
                <a:hlinkClick r:id="rId5"/>
              </a:rPr>
              <a:t>Pharmaceuticals</a:t>
            </a:r>
            <a:endParaRPr lang="en-US" altLang="en-US" sz="3600" dirty="0"/>
          </a:p>
          <a:p>
            <a:pPr eaLnBrk="1" hangingPunct="1"/>
            <a:r>
              <a:rPr lang="en-US" altLang="en-US" sz="3600" dirty="0">
                <a:hlinkClick r:id="rId6"/>
              </a:rPr>
              <a:t>Health Communication</a:t>
            </a:r>
            <a:endParaRPr lang="en-US" altLang="en-US" sz="3600" dirty="0"/>
          </a:p>
          <a:p>
            <a:pPr eaLnBrk="1" hangingPunct="1"/>
            <a:endParaRPr lang="en-US" altLang="en-US" sz="3600" dirty="0"/>
          </a:p>
          <a:p>
            <a:pPr eaLnBrk="1" hangingPunct="1"/>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4520"/>
    </mc:Choice>
    <mc:Fallback xmlns="">
      <p:transition spd="slow" advTm="1452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fontAlgn="auto" hangingPunct="1">
              <a:spcAft>
                <a:spcPts val="0"/>
              </a:spcAft>
              <a:defRPr/>
            </a:pPr>
            <a:r>
              <a:rPr lang="en-US" altLang="en-US"/>
              <a:t>Health Care Settings</a:t>
            </a:r>
          </a:p>
        </p:txBody>
      </p:sp>
      <p:sp>
        <p:nvSpPr>
          <p:cNvPr id="2" name="Subtitle 1"/>
          <p:cNvSpPr>
            <a:spLocks noGrp="1"/>
          </p:cNvSpPr>
          <p:nvPr>
            <p:ph type="subTitle" idx="1"/>
          </p:nvPr>
        </p:nvSpPr>
        <p:spPr/>
        <p:txBody>
          <a:bodyPr rtlCol="0"/>
          <a:lstStyle/>
          <a:p>
            <a:pPr eaLnBrk="1" fontAlgn="auto" hangingPunct="1">
              <a:spcAft>
                <a:spcPts val="0"/>
              </a:spcAft>
              <a:defRPr/>
            </a:pPr>
            <a:endParaRPr lang="en-US"/>
          </a:p>
        </p:txBody>
      </p:sp>
      <p:pic>
        <p:nvPicPr>
          <p:cNvPr id="32772" name="Picture 3"/>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7943850" y="3581400"/>
            <a:ext cx="1200150" cy="1276350"/>
          </a:xfrm>
          <a:noFill/>
        </p:spPr>
      </p:pic>
      <p:pic>
        <p:nvPicPr>
          <p:cNvPr id="4" name="Recorded Sound">
            <a:hlinkClick r:id="" action="ppaction://media"/>
            <a:extLst>
              <a:ext uri="{FF2B5EF4-FFF2-40B4-BE49-F238E27FC236}">
                <a16:creationId xmlns:a16="http://schemas.microsoft.com/office/drawing/2014/main" id="{D317EEFC-BC94-CF27-1CEA-3FF7D71566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41"/>
    </mc:Choice>
    <mc:Fallback xmlns="">
      <p:transition spd="slow" advTm="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US" altLang="en-US" dirty="0"/>
              <a:t>Health Care Settings</a:t>
            </a:r>
          </a:p>
        </p:txBody>
      </p:sp>
      <p:sp>
        <p:nvSpPr>
          <p:cNvPr id="33795" name="Rectangle 3"/>
          <p:cNvSpPr>
            <a:spLocks noGrp="1" noChangeArrowheads="1"/>
          </p:cNvSpPr>
          <p:nvPr>
            <p:ph idx="1"/>
          </p:nvPr>
        </p:nvSpPr>
        <p:spPr/>
        <p:txBody>
          <a:bodyPr/>
          <a:lstStyle/>
          <a:p>
            <a:pPr eaLnBrk="1" hangingPunct="1"/>
            <a:r>
              <a:rPr lang="en-US" altLang="en-US" sz="3600" dirty="0"/>
              <a:t>Hospitals</a:t>
            </a:r>
          </a:p>
          <a:p>
            <a:pPr eaLnBrk="1" hangingPunct="1"/>
            <a:r>
              <a:rPr lang="en-US" altLang="en-US" sz="3600" dirty="0"/>
              <a:t>Clinics</a:t>
            </a:r>
          </a:p>
          <a:p>
            <a:pPr eaLnBrk="1" hangingPunct="1"/>
            <a:r>
              <a:rPr lang="en-US" altLang="en-US" sz="3600" dirty="0"/>
              <a:t>Retirement Facilities</a:t>
            </a:r>
          </a:p>
          <a:p>
            <a:pPr eaLnBrk="1" hangingPunct="1"/>
            <a:r>
              <a:rPr lang="en-US" altLang="en-US" sz="3600" dirty="0"/>
              <a:t>Managed Care </a:t>
            </a:r>
          </a:p>
          <a:p>
            <a:pPr eaLnBrk="1" hangingPunct="1"/>
            <a:endParaRPr lang="en-US" altLang="en-US" dirty="0"/>
          </a:p>
          <a:p>
            <a:pPr eaLnBrk="1" hangingPunct="1"/>
            <a:endParaRPr lang="en-US" altLang="en-US" dirty="0"/>
          </a:p>
        </p:txBody>
      </p:sp>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864" y="5153526"/>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8946" y="1509468"/>
            <a:ext cx="25812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5997847" y="4034748"/>
            <a:ext cx="1071563" cy="1071563"/>
          </a:xfrm>
          <a:prstGeom prst="rect">
            <a:avLst/>
          </a:prstGeom>
        </p:spPr>
      </p:pic>
      <p:pic>
        <p:nvPicPr>
          <p:cNvPr id="3" name="Picture 2"/>
          <p:cNvPicPr>
            <a:picLocks noChangeAspect="1"/>
          </p:cNvPicPr>
          <p:nvPr/>
        </p:nvPicPr>
        <p:blipFill>
          <a:blip r:embed="rId8"/>
          <a:stretch>
            <a:fillRect/>
          </a:stretch>
        </p:blipFill>
        <p:spPr>
          <a:xfrm>
            <a:off x="7844588" y="3682167"/>
            <a:ext cx="1371600" cy="1371600"/>
          </a:xfrm>
          <a:prstGeom prst="rect">
            <a:avLst/>
          </a:prstGeom>
        </p:spPr>
      </p:pic>
      <p:pic>
        <p:nvPicPr>
          <p:cNvPr id="4" name="Picture 3"/>
          <p:cNvPicPr>
            <a:picLocks noChangeAspect="1"/>
          </p:cNvPicPr>
          <p:nvPr/>
        </p:nvPicPr>
        <p:blipFill>
          <a:blip r:embed="rId9"/>
          <a:stretch>
            <a:fillRect/>
          </a:stretch>
        </p:blipFill>
        <p:spPr>
          <a:xfrm>
            <a:off x="3848986" y="5886468"/>
            <a:ext cx="1887911" cy="876300"/>
          </a:xfrm>
          <a:prstGeom prst="rect">
            <a:avLst/>
          </a:prstGeom>
        </p:spPr>
      </p:pic>
      <p:pic>
        <p:nvPicPr>
          <p:cNvPr id="5" name="Picture 4"/>
          <p:cNvPicPr>
            <a:picLocks noChangeAspect="1"/>
          </p:cNvPicPr>
          <p:nvPr/>
        </p:nvPicPr>
        <p:blipFill>
          <a:blip r:embed="rId10"/>
          <a:stretch>
            <a:fillRect/>
          </a:stretch>
        </p:blipFill>
        <p:spPr>
          <a:xfrm>
            <a:off x="5450681" y="2411415"/>
            <a:ext cx="2814637" cy="988474"/>
          </a:xfrm>
          <a:prstGeom prst="rect">
            <a:avLst/>
          </a:prstGeom>
        </p:spPr>
      </p:pic>
      <p:pic>
        <p:nvPicPr>
          <p:cNvPr id="6" name="Recorded Sound">
            <a:hlinkClick r:id="" action="ppaction://media"/>
            <a:extLst>
              <a:ext uri="{FF2B5EF4-FFF2-40B4-BE49-F238E27FC236}">
                <a16:creationId xmlns:a16="http://schemas.microsoft.com/office/drawing/2014/main" id="{AE0DAEE9-3AAF-EB7D-2F0C-92EB195E8CF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389"/>
    </mc:Choice>
    <mc:Fallback xmlns="">
      <p:transition spd="slow" advTm="5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fontAlgn="auto" hangingPunct="1">
              <a:spcAft>
                <a:spcPts val="0"/>
              </a:spcAft>
              <a:defRPr/>
            </a:pPr>
            <a:r>
              <a:rPr lang="en-US" altLang="en-US"/>
              <a:t>Health Care Settings</a:t>
            </a:r>
          </a:p>
        </p:txBody>
      </p:sp>
      <p:sp>
        <p:nvSpPr>
          <p:cNvPr id="35843" name="Rectangle 6"/>
          <p:cNvSpPr>
            <a:spLocks noGrp="1" noChangeArrowheads="1"/>
          </p:cNvSpPr>
          <p:nvPr>
            <p:ph idx="1"/>
          </p:nvPr>
        </p:nvSpPr>
        <p:spPr/>
        <p:txBody>
          <a:bodyPr/>
          <a:lstStyle/>
          <a:p>
            <a:pPr eaLnBrk="1" hangingPunct="1"/>
            <a:r>
              <a:rPr lang="en-US" altLang="en-US" sz="3200" dirty="0"/>
              <a:t>Home Health Agencies</a:t>
            </a:r>
          </a:p>
          <a:p>
            <a:pPr eaLnBrk="1" hangingPunct="1"/>
            <a:r>
              <a:rPr lang="en-US" altLang="en-US" sz="3200" dirty="0"/>
              <a:t>Rehab facilities</a:t>
            </a:r>
          </a:p>
          <a:p>
            <a:pPr eaLnBrk="1" hangingPunct="1"/>
            <a:r>
              <a:rPr lang="en-US" altLang="en-US" sz="3200" dirty="0"/>
              <a:t>Substance use prevention agencies</a:t>
            </a:r>
          </a:p>
          <a:p>
            <a:pPr eaLnBrk="1" hangingPunct="1"/>
            <a:r>
              <a:rPr lang="en-US" altLang="en-US" sz="3200" dirty="0"/>
              <a:t>Mental Health </a:t>
            </a:r>
          </a:p>
        </p:txBody>
      </p:sp>
      <p:pic>
        <p:nvPicPr>
          <p:cNvPr id="358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3515" y="1855855"/>
            <a:ext cx="2438401" cy="141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770242"/>
            <a:ext cx="22494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665663"/>
            <a:ext cx="24384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a:extLst>
              <a:ext uri="{FF2B5EF4-FFF2-40B4-BE49-F238E27FC236}">
                <a16:creationId xmlns:a16="http://schemas.microsoft.com/office/drawing/2014/main" id="{6670EAD9-E604-77C4-F0C6-53B6228641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90"/>
    </mc:Choice>
    <mc:Fallback xmlns="">
      <p:transition spd="slow" advTm="1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1066800"/>
            <a:ext cx="3886200" cy="1524000"/>
          </a:xfrm>
        </p:spPr>
        <p:txBody>
          <a:bodyPr>
            <a:normAutofit fontScale="90000"/>
          </a:bodyPr>
          <a:lstStyle/>
          <a:p>
            <a:pPr eaLnBrk="1" fontAlgn="auto" hangingPunct="1">
              <a:spcAft>
                <a:spcPts val="0"/>
              </a:spcAft>
              <a:defRPr/>
            </a:pPr>
            <a:r>
              <a:rPr lang="en-US" altLang="en-US" sz="4000" dirty="0"/>
              <a:t>A Word  about hospitals….</a:t>
            </a:r>
            <a:br>
              <a:rPr lang="en-US" altLang="en-US" sz="4000" dirty="0"/>
            </a:br>
            <a:endParaRPr lang="en-US" altLang="en-US" sz="4000" b="1" dirty="0"/>
          </a:p>
        </p:txBody>
      </p:sp>
      <p:sp>
        <p:nvSpPr>
          <p:cNvPr id="4" name="Subtitle 3"/>
          <p:cNvSpPr>
            <a:spLocks noGrp="1"/>
          </p:cNvSpPr>
          <p:nvPr>
            <p:ph type="subTitle" idx="1"/>
          </p:nvPr>
        </p:nvSpPr>
        <p:spPr>
          <a:xfrm>
            <a:off x="1981200" y="2667000"/>
            <a:ext cx="6477000" cy="2362200"/>
          </a:xfrm>
        </p:spPr>
        <p:txBody>
          <a:bodyPr>
            <a:normAutofit fontScale="92500"/>
          </a:bodyPr>
          <a:lstStyle/>
          <a:p>
            <a:pPr eaLnBrk="1" hangingPunct="1">
              <a:defRPr/>
            </a:pPr>
            <a:r>
              <a:rPr lang="en-US" altLang="en-US" sz="4400" dirty="0"/>
              <a:t>Non-medical Administrative services operations in a </a:t>
            </a:r>
            <a:r>
              <a:rPr lang="en-US" altLang="en-US" sz="4400" b="1" i="1" dirty="0"/>
              <a:t>hospital…</a:t>
            </a:r>
            <a:endParaRPr lang="en-US" sz="4400" dirty="0"/>
          </a:p>
        </p:txBody>
      </p:sp>
      <p:pic>
        <p:nvPicPr>
          <p:cNvPr id="3" name="Recorded Sound">
            <a:hlinkClick r:id="" action="ppaction://media"/>
            <a:extLst>
              <a:ext uri="{FF2B5EF4-FFF2-40B4-BE49-F238E27FC236}">
                <a16:creationId xmlns:a16="http://schemas.microsoft.com/office/drawing/2014/main" id="{8A6D6E38-FD27-35A4-F717-20CEFA685A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47"/>
    </mc:Choice>
    <mc:Fallback xmlns="">
      <p:transition spd="slow" advTm="2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fontAlgn="auto" hangingPunct="1">
              <a:spcAft>
                <a:spcPts val="0"/>
              </a:spcAft>
              <a:defRPr/>
            </a:pPr>
            <a:r>
              <a:rPr lang="en-US" altLang="en-US" b="1"/>
              <a:t>Compliance Department</a:t>
            </a:r>
            <a:endParaRPr lang="en-US" altLang="en-US"/>
          </a:p>
        </p:txBody>
      </p:sp>
      <p:sp>
        <p:nvSpPr>
          <p:cNvPr id="38915" name="Content Placeholder 2"/>
          <p:cNvSpPr>
            <a:spLocks noGrp="1"/>
          </p:cNvSpPr>
          <p:nvPr>
            <p:ph idx="1"/>
          </p:nvPr>
        </p:nvSpPr>
        <p:spPr/>
        <p:txBody>
          <a:bodyPr/>
          <a:lstStyle/>
          <a:p>
            <a:pPr eaLnBrk="1" hangingPunct="1"/>
            <a:r>
              <a:rPr lang="en-US" altLang="en-US" sz="3600" dirty="0"/>
              <a:t>Prevent, detect, and correct employee violations of the Federal, State, or local laws, or institution policy and procedure violations.</a:t>
            </a:r>
          </a:p>
          <a:p>
            <a:pPr eaLnBrk="1" hangingPunct="1"/>
            <a:r>
              <a:rPr lang="en-US" altLang="en-US" sz="3600" dirty="0"/>
              <a:t>HIPAA</a:t>
            </a:r>
          </a:p>
          <a:p>
            <a:pPr eaLnBrk="1" hangingPunct="1"/>
            <a:endParaRPr lang="en-US" altLang="en-US" dirty="0"/>
          </a:p>
        </p:txBody>
      </p:sp>
      <p:pic>
        <p:nvPicPr>
          <p:cNvPr id="4" name="Recorded Sound">
            <a:hlinkClick r:id="" action="ppaction://media"/>
            <a:extLst>
              <a:ext uri="{FF2B5EF4-FFF2-40B4-BE49-F238E27FC236}">
                <a16:creationId xmlns:a16="http://schemas.microsoft.com/office/drawing/2014/main" id="{30AC2041-659B-DAB4-E5B9-D80F07A4A1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55"/>
    </mc:Choice>
    <mc:Fallback xmlns="">
      <p:transition spd="slow" advTm="2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CE5A2-20BF-2AFD-F7F0-DAD3D05EB4F6}"/>
              </a:ext>
            </a:extLst>
          </p:cNvPr>
          <p:cNvSpPr>
            <a:spLocks noGrp="1"/>
          </p:cNvSpPr>
          <p:nvPr>
            <p:ph type="title"/>
          </p:nvPr>
        </p:nvSpPr>
        <p:spPr>
          <a:xfrm>
            <a:off x="685347" y="927100"/>
            <a:ext cx="2564074" cy="4616450"/>
          </a:xfrm>
        </p:spPr>
        <p:txBody>
          <a:bodyPr>
            <a:normAutofit/>
          </a:bodyPr>
          <a:lstStyle/>
          <a:p>
            <a:r>
              <a:rPr lang="en-US" dirty="0"/>
              <a:t>What it might look like</a:t>
            </a:r>
          </a:p>
        </p:txBody>
      </p:sp>
      <p:cxnSp>
        <p:nvCxnSpPr>
          <p:cNvPr id="10" name="Straight Connector 9">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A2ECA7-9D5D-C0DD-5977-C320A08EDA3E}"/>
              </a:ext>
            </a:extLst>
          </p:cNvPr>
          <p:cNvSpPr>
            <a:spLocks noGrp="1"/>
          </p:cNvSpPr>
          <p:nvPr>
            <p:ph idx="1"/>
          </p:nvPr>
        </p:nvSpPr>
        <p:spPr>
          <a:xfrm>
            <a:off x="3732021" y="971549"/>
            <a:ext cx="4718646" cy="4616450"/>
          </a:xfrm>
        </p:spPr>
        <p:txBody>
          <a:bodyPr anchor="ctr">
            <a:normAutofit/>
          </a:bodyPr>
          <a:lstStyle/>
          <a:p>
            <a:r>
              <a:rPr lang="en-US" altLang="en-US" dirty="0">
                <a:latin typeface="Arial" panose="020B0604020202020204" pitchFamily="34" charset="0"/>
                <a:hlinkClick r:id="rId4"/>
              </a:rPr>
              <a:t>Internship Experiences</a:t>
            </a:r>
            <a:endParaRPr lang="en-US" altLang="en-US" dirty="0">
              <a:latin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90518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7">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9E7BD9-3A88-4FEA-916D-7687A1AEDA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197" y="565765"/>
            <a:ext cx="2868215" cy="4070794"/>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8"/>
          <a:stretch>
            <a:fillRect/>
          </a:stretch>
        </p:blipFill>
        <p:spPr>
          <a:xfrm>
            <a:off x="539052" y="1825981"/>
            <a:ext cx="2661563" cy="1550360"/>
          </a:xfrm>
          <a:prstGeom prst="rect">
            <a:avLst/>
          </a:prstGeom>
        </p:spPr>
      </p:pic>
      <p:sp>
        <p:nvSpPr>
          <p:cNvPr id="14" name="Rectangle 13">
            <a:extLst>
              <a:ext uri="{FF2B5EF4-FFF2-40B4-BE49-F238E27FC236}">
                <a16:creationId xmlns:a16="http://schemas.microsoft.com/office/drawing/2014/main" id="{B4DC8784-B7BF-4897-AEF9-3290F1AE0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1" y="629265"/>
            <a:ext cx="5170678" cy="1335002"/>
          </a:xfrm>
          <a:prstGeom prst="rect">
            <a:avLst/>
          </a:prstGeom>
          <a:solidFill>
            <a:schemeClr val="tx2">
              <a:lumMod val="10000"/>
            </a:schemeClr>
          </a:solidFill>
          <a:ln w="127000" cap="sq">
            <a:solidFill>
              <a:srgbClr val="DDDDDD"/>
            </a:solidFill>
            <a:miter lim="800000"/>
          </a:ln>
          <a:effectLst>
            <a:outerShdw blurRad="54991" dist="17780" dir="5400000" algn="ctr" rotWithShape="0">
              <a:schemeClr val="bg1">
                <a:alpha val="40000"/>
              </a:schemeClr>
            </a:outerShdw>
          </a:effectLst>
          <a:scene3d>
            <a:camera prst="orthographicFront"/>
            <a:lightRig rig="three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78D180-4A8E-47B3-9E41-4F29F40A9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4893734"/>
            <a:ext cx="2766821" cy="1320798"/>
          </a:xfrm>
          <a:prstGeom prst="rect">
            <a:avLst/>
          </a:prstGeom>
          <a:solidFill>
            <a:schemeClr val="tx2">
              <a:lumMod val="10000"/>
            </a:schemeClr>
          </a:solidFill>
          <a:ln w="127000" cap="sq">
            <a:solidFill>
              <a:srgbClr val="DDDDDD"/>
            </a:solidFill>
            <a:miter lim="800000"/>
          </a:ln>
          <a:effectLst>
            <a:outerShdw blurRad="54991" dist="17780" dir="5400000" algn="ctr" rotWithShape="0">
              <a:schemeClr val="bg1">
                <a:alpha val="40000"/>
              </a:schemeClr>
            </a:outerShdw>
          </a:effectLst>
          <a:scene3d>
            <a:camera prst="orthographicFront"/>
            <a:lightRig rig="three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B5E992-3E27-467A-A13B-57C12E8B3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409" y="2214035"/>
            <a:ext cx="5269299" cy="4070794"/>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1471CA4-23EC-6D68-10EB-AF00B54696BB}"/>
              </a:ext>
            </a:extLst>
          </p:cNvPr>
          <p:cNvPicPr>
            <a:picLocks noChangeAspect="1"/>
          </p:cNvPicPr>
          <p:nvPr/>
        </p:nvPicPr>
        <p:blipFill>
          <a:blip r:embed="rId9"/>
          <a:stretch>
            <a:fillRect/>
          </a:stretch>
        </p:blipFill>
        <p:spPr>
          <a:xfrm>
            <a:off x="3560664" y="3288109"/>
            <a:ext cx="5051426" cy="1932170"/>
          </a:xfrm>
          <a:prstGeom prst="rect">
            <a:avLst/>
          </a:prstGeom>
        </p:spPr>
      </p:pic>
      <p:pic>
        <p:nvPicPr>
          <p:cNvPr id="8" name="Recorded Sound">
            <a:hlinkClick r:id="" action="ppaction://media"/>
            <a:extLst>
              <a:ext uri="{FF2B5EF4-FFF2-40B4-BE49-F238E27FC236}">
                <a16:creationId xmlns:a16="http://schemas.microsoft.com/office/drawing/2014/main" id="{C024CACC-C863-C24B-644C-E16E492D8C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pic>
        <p:nvPicPr>
          <p:cNvPr id="9" name="Recorded Sound">
            <a:hlinkClick r:id="" action="ppaction://media"/>
            <a:extLst>
              <a:ext uri="{FF2B5EF4-FFF2-40B4-BE49-F238E27FC236}">
                <a16:creationId xmlns:a16="http://schemas.microsoft.com/office/drawing/2014/main" id="{24F51608-4BA0-9227-1EB9-B5CD0F6C8C0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90306501"/>
      </p:ext>
    </p:extLst>
  </p:cSld>
  <p:clrMapOvr>
    <a:masterClrMapping/>
  </p:clrMapOvr>
  <mc:AlternateContent xmlns:mc="http://schemas.openxmlformats.org/markup-compatibility/2006" xmlns:p14="http://schemas.microsoft.com/office/powerpoint/2010/main">
    <mc:Choice Requires="p14">
      <p:transition spd="slow" p14:dur="2000" advTm="17392"/>
    </mc:Choice>
    <mc:Fallback xmlns="">
      <p:transition spd="slow" advTm="17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7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152400"/>
            <a:ext cx="7772400" cy="1143000"/>
          </a:xfrm>
        </p:spPr>
        <p:txBody>
          <a:bodyPr/>
          <a:lstStyle/>
          <a:p>
            <a:pPr eaLnBrk="1" fontAlgn="auto" hangingPunct="1">
              <a:spcAft>
                <a:spcPts val="0"/>
              </a:spcAft>
              <a:defRPr/>
            </a:pPr>
            <a:r>
              <a:rPr lang="en-US" altLang="en-US" b="1" dirty="0"/>
              <a:t>Education &amp; Training</a:t>
            </a:r>
          </a:p>
        </p:txBody>
      </p:sp>
      <p:sp>
        <p:nvSpPr>
          <p:cNvPr id="39939" name="Content Placeholder 2"/>
          <p:cNvSpPr>
            <a:spLocks noGrp="1"/>
          </p:cNvSpPr>
          <p:nvPr>
            <p:ph idx="1"/>
          </p:nvPr>
        </p:nvSpPr>
        <p:spPr>
          <a:xfrm>
            <a:off x="457200" y="1600200"/>
            <a:ext cx="7772400" cy="3733800"/>
          </a:xfrm>
        </p:spPr>
        <p:txBody>
          <a:bodyPr/>
          <a:lstStyle/>
          <a:p>
            <a:pPr eaLnBrk="1" hangingPunct="1"/>
            <a:r>
              <a:rPr lang="en-US" altLang="en-US" sz="4000" dirty="0"/>
              <a:t>Medical</a:t>
            </a:r>
          </a:p>
          <a:p>
            <a:pPr eaLnBrk="1" hangingPunct="1"/>
            <a:r>
              <a:rPr lang="en-US" altLang="en-US" sz="4000" dirty="0"/>
              <a:t>Patient Educators</a:t>
            </a:r>
          </a:p>
          <a:p>
            <a:pPr eaLnBrk="1" hangingPunct="1"/>
            <a:r>
              <a:rPr lang="en-US" altLang="en-US" sz="4000" dirty="0"/>
              <a:t>Community Education/Services</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p14:cNvContentPartPr/>
              <p14:nvPr>
                <p:custDataLst>
                  <p:tags r:id="rId1"/>
                </p:custDataLst>
                <p:extLst>
                  <p:ext uri="{42D2F446-02D8-4167-A562-619A0277C38B}">
                    <p15:isNarration xmlns:p15="http://schemas.microsoft.com/office/powerpoint/2012/main" val="1"/>
                  </p:ext>
                </p:extLst>
              </p14:nvPr>
            </p14:nvContentPartPr>
            <p14:xfrm>
              <a:off x="201294" y="2653764"/>
              <a:ext cx="331875" cy="801088"/>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139660" y="2592020"/>
                <a:ext cx="456723" cy="924576"/>
              </a:xfrm>
              <a:prstGeom prst="rect">
                <a:avLst/>
              </a:prstGeom>
            </p:spPr>
          </p:pic>
        </mc:Fallback>
      </mc:AlternateContent>
      <p:pic>
        <p:nvPicPr>
          <p:cNvPr id="4" name="Recorded Sound">
            <a:hlinkClick r:id="" action="ppaction://media"/>
            <a:extLst>
              <a:ext uri="{FF2B5EF4-FFF2-40B4-BE49-F238E27FC236}">
                <a16:creationId xmlns:a16="http://schemas.microsoft.com/office/drawing/2014/main" id="{9E05FFD3-9D84-2D5D-1D53-C9572842FD1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69"/>
    </mc:Choice>
    <mc:Fallback xmlns="">
      <p:transition spd="slow" advTm="29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97DBA9-339F-D8E5-CB16-4FBB90D8C4B3}"/>
              </a:ext>
            </a:extLst>
          </p:cNvPr>
          <p:cNvPicPr>
            <a:picLocks noChangeAspect="1"/>
          </p:cNvPicPr>
          <p:nvPr/>
        </p:nvPicPr>
        <p:blipFill>
          <a:blip r:embed="rId5"/>
          <a:stretch>
            <a:fillRect/>
          </a:stretch>
        </p:blipFill>
        <p:spPr>
          <a:xfrm>
            <a:off x="856392" y="1958997"/>
            <a:ext cx="7443057" cy="2940006"/>
          </a:xfrm>
          <a:prstGeom prst="rect">
            <a:avLst/>
          </a:prstGeom>
        </p:spPr>
      </p:pic>
      <p:sp>
        <p:nvSpPr>
          <p:cNvPr id="10" name="Rectangle 9">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7C137F9F-3EF0-064A-05B5-18ADE934BF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060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4DA68E-4079-A4B3-BCF7-A0901ED353C4}"/>
              </a:ext>
            </a:extLst>
          </p:cNvPr>
          <p:cNvPicPr>
            <a:picLocks noChangeAspect="1"/>
          </p:cNvPicPr>
          <p:nvPr/>
        </p:nvPicPr>
        <p:blipFill>
          <a:blip r:embed="rId5"/>
          <a:stretch>
            <a:fillRect/>
          </a:stretch>
        </p:blipFill>
        <p:spPr>
          <a:xfrm>
            <a:off x="856392" y="1689186"/>
            <a:ext cx="7443057" cy="3479628"/>
          </a:xfrm>
          <a:prstGeom prst="rect">
            <a:avLst/>
          </a:prstGeom>
        </p:spPr>
      </p:pic>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E61906AF-4A0C-AB04-E663-534F666827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3550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9CF6-7095-D78A-9EA7-8D0C55C4B880}"/>
              </a:ext>
            </a:extLst>
          </p:cNvPr>
          <p:cNvSpPr>
            <a:spLocks noGrp="1"/>
          </p:cNvSpPr>
          <p:nvPr>
            <p:ph type="title"/>
          </p:nvPr>
        </p:nvSpPr>
        <p:spPr>
          <a:xfrm>
            <a:off x="685346" y="609600"/>
            <a:ext cx="7765321" cy="1326321"/>
          </a:xfrm>
        </p:spPr>
        <p:txBody>
          <a:bodyPr>
            <a:normAutofit/>
          </a:bodyPr>
          <a:lstStyle/>
          <a:p>
            <a:r>
              <a:rPr lang="en-US" dirty="0"/>
              <a:t>Development</a:t>
            </a:r>
          </a:p>
        </p:txBody>
      </p:sp>
      <p:sp>
        <p:nvSpPr>
          <p:cNvPr id="9" name="Rectangle 8">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9144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408E84C-57BF-71B2-EED2-193D0DD9EC28}"/>
              </a:ext>
            </a:extLst>
          </p:cNvPr>
          <p:cNvGraphicFramePr>
            <a:graphicFrameLocks noGrp="1"/>
          </p:cNvGraphicFramePr>
          <p:nvPr>
            <p:ph idx="1"/>
            <p:extLst>
              <p:ext uri="{D42A27DB-BD31-4B8C-83A1-F6EECF244321}">
                <p14:modId xmlns:p14="http://schemas.microsoft.com/office/powerpoint/2010/main" val="3508667131"/>
              </p:ext>
            </p:extLst>
          </p:nvPr>
        </p:nvGraphicFramePr>
        <p:xfrm>
          <a:off x="685800" y="2417233"/>
          <a:ext cx="7765256" cy="33058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6F76F22E-6F1E-7116-2230-DB74217A6D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7596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3135249" cy="2788074"/>
          </a:xfrm>
          <a:prstGeom prst="rect">
            <a:avLst/>
          </a:prstGeom>
          <a:solidFill>
            <a:srgbClr val="FFFFFF"/>
          </a:solidFill>
          <a:ln w="1905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0990A9-6591-72AC-2A0F-32725B70C0AE}"/>
              </a:ext>
            </a:extLst>
          </p:cNvPr>
          <p:cNvPicPr>
            <a:picLocks noChangeAspect="1"/>
          </p:cNvPicPr>
          <p:nvPr/>
        </p:nvPicPr>
        <p:blipFill>
          <a:blip r:embed="rId3"/>
          <a:stretch>
            <a:fillRect/>
          </a:stretch>
        </p:blipFill>
        <p:spPr>
          <a:xfrm>
            <a:off x="466911" y="753722"/>
            <a:ext cx="2891209" cy="2255143"/>
          </a:xfrm>
          <a:prstGeom prst="rect">
            <a:avLst/>
          </a:prstGeom>
        </p:spPr>
      </p:pic>
      <p:sp>
        <p:nvSpPr>
          <p:cNvPr id="20" name="Rectangle 13">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3135249" cy="2788074"/>
          </a:xfrm>
          <a:prstGeom prst="rect">
            <a:avLst/>
          </a:prstGeom>
          <a:solidFill>
            <a:srgbClr val="FFFFFF"/>
          </a:solidFill>
          <a:ln w="1905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66911" y="4441908"/>
            <a:ext cx="2891209" cy="1084202"/>
          </a:xfrm>
          <a:prstGeom prst="rect">
            <a:avLst/>
          </a:prstGeom>
        </p:spPr>
      </p:pic>
      <p:sp>
        <p:nvSpPr>
          <p:cNvPr id="21" name="Rectangle 15">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5447" y="487090"/>
            <a:ext cx="5056386"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3858573" y="1329113"/>
            <a:ext cx="4807563" cy="4213833"/>
          </a:xfrm>
          <a:prstGeom prst="rect">
            <a:avLst/>
          </a:prstGeom>
        </p:spPr>
      </p:pic>
    </p:spTree>
    <p:extLst>
      <p:ext uri="{BB962C8B-B14F-4D97-AF65-F5344CB8AC3E}">
        <p14:creationId xmlns:p14="http://schemas.microsoft.com/office/powerpoint/2010/main" val="3268097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fontAlgn="auto" hangingPunct="1">
              <a:spcAft>
                <a:spcPts val="0"/>
              </a:spcAft>
              <a:defRPr/>
            </a:pPr>
            <a:r>
              <a:rPr lang="en-US" altLang="en-US" b="1" dirty="0"/>
              <a:t>Health &amp; Safety</a:t>
            </a:r>
          </a:p>
        </p:txBody>
      </p:sp>
      <p:sp>
        <p:nvSpPr>
          <p:cNvPr id="41987" name="Content Placeholder 2"/>
          <p:cNvSpPr>
            <a:spLocks noGrp="1"/>
          </p:cNvSpPr>
          <p:nvPr>
            <p:ph idx="1"/>
          </p:nvPr>
        </p:nvSpPr>
        <p:spPr/>
        <p:txBody>
          <a:bodyPr>
            <a:normAutofit lnSpcReduction="10000"/>
          </a:bodyPr>
          <a:lstStyle/>
          <a:p>
            <a:pPr eaLnBrk="1" hangingPunct="1"/>
            <a:r>
              <a:rPr lang="en-US" altLang="en-US" sz="3600" dirty="0"/>
              <a:t>Occupational safety and health</a:t>
            </a:r>
          </a:p>
          <a:p>
            <a:pPr eaLnBrk="1" hangingPunct="1"/>
            <a:r>
              <a:rPr lang="en-US" altLang="en-US" sz="3600" dirty="0"/>
              <a:t>Environmental control</a:t>
            </a:r>
          </a:p>
          <a:p>
            <a:pPr eaLnBrk="1" hangingPunct="1"/>
            <a:r>
              <a:rPr lang="en-US" altLang="en-US" sz="3600" dirty="0"/>
              <a:t>Fire safety</a:t>
            </a:r>
          </a:p>
          <a:p>
            <a:pPr eaLnBrk="1" hangingPunct="1"/>
            <a:r>
              <a:rPr lang="en-US" altLang="en-US" sz="3600" dirty="0"/>
              <a:t>Safety-oriented training programs </a:t>
            </a:r>
          </a:p>
          <a:p>
            <a:pPr eaLnBrk="1" hangingPunct="1"/>
            <a:r>
              <a:rPr lang="en-US" altLang="en-US" sz="3600" dirty="0"/>
              <a:t>Emergency management</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p14:cNvContentPartPr/>
              <p14:nvPr>
                <p:custDataLst>
                  <p:tags r:id="rId1"/>
                </p:custDataLst>
                <p:extLst>
                  <p:ext uri="{42D2F446-02D8-4167-A562-619A0277C38B}">
                    <p15:isNarration xmlns:p15="http://schemas.microsoft.com/office/powerpoint/2012/main" val="1"/>
                  </p:ext>
                </p:extLst>
              </p14:nvPr>
            </p14:nvContentPartPr>
            <p14:xfrm>
              <a:off x="398160" y="1904379"/>
              <a:ext cx="339447" cy="2481526"/>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336586" y="1842500"/>
                <a:ext cx="462595" cy="2606872"/>
              </a:xfrm>
              <a:prstGeom prst="rect">
                <a:avLst/>
              </a:prstGeom>
            </p:spPr>
          </p:pic>
        </mc:Fallback>
      </mc:AlternateContent>
      <p:pic>
        <p:nvPicPr>
          <p:cNvPr id="2" name="Recorded Sound">
            <a:hlinkClick r:id="" action="ppaction://media"/>
            <a:extLst>
              <a:ext uri="{FF2B5EF4-FFF2-40B4-BE49-F238E27FC236}">
                <a16:creationId xmlns:a16="http://schemas.microsoft.com/office/drawing/2014/main" id="{842F3868-02F3-D2E6-DA21-5F979141D1E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54"/>
    </mc:Choice>
    <mc:Fallback xmlns="">
      <p:transition spd="slow" advTm="1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md type="call" cmd="playFrom(0.0)">
                                      <p:cBhvr>
                                        <p:cTn id="7" dur="1" fill="hold"/>
                                        <p:tgtEl>
                                          <p:spTgt spid="4"/>
                                        </p:tgtEl>
                                      </p:cBhvr>
                                    </p:cmd>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04801"/>
            <a:ext cx="4628644" cy="3352800"/>
          </a:xfrm>
          <a:prstGeom prst="rect">
            <a:avLst/>
          </a:prstGeom>
        </p:spPr>
      </p:pic>
      <p:pic>
        <p:nvPicPr>
          <p:cNvPr id="5" name="Picture 4"/>
          <p:cNvPicPr>
            <a:picLocks noChangeAspect="1"/>
          </p:cNvPicPr>
          <p:nvPr/>
        </p:nvPicPr>
        <p:blipFill>
          <a:blip r:embed="rId3"/>
          <a:stretch>
            <a:fillRect/>
          </a:stretch>
        </p:blipFill>
        <p:spPr>
          <a:xfrm>
            <a:off x="5257800" y="990600"/>
            <a:ext cx="3471366" cy="4495800"/>
          </a:xfrm>
          <a:prstGeom prst="rect">
            <a:avLst/>
          </a:prstGeom>
        </p:spPr>
      </p:pic>
      <p:pic>
        <p:nvPicPr>
          <p:cNvPr id="6" name="Picture 5"/>
          <p:cNvPicPr>
            <a:picLocks noChangeAspect="1"/>
          </p:cNvPicPr>
          <p:nvPr/>
        </p:nvPicPr>
        <p:blipFill>
          <a:blip r:embed="rId4"/>
          <a:stretch>
            <a:fillRect/>
          </a:stretch>
        </p:blipFill>
        <p:spPr>
          <a:xfrm>
            <a:off x="370969" y="4953000"/>
            <a:ext cx="4714875" cy="1419225"/>
          </a:xfrm>
          <a:prstGeom prst="rect">
            <a:avLst/>
          </a:prstGeom>
        </p:spPr>
      </p:pic>
    </p:spTree>
    <p:extLst>
      <p:ext uri="{BB962C8B-B14F-4D97-AF65-F5344CB8AC3E}">
        <p14:creationId xmlns:p14="http://schemas.microsoft.com/office/powerpoint/2010/main" val="803394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eaLnBrk="1" fontAlgn="auto" hangingPunct="1">
              <a:lnSpc>
                <a:spcPct val="80000"/>
              </a:lnSpc>
              <a:spcAft>
                <a:spcPts val="0"/>
              </a:spcAft>
              <a:defRPr/>
            </a:pPr>
            <a:r>
              <a:rPr lang="en-US" altLang="en-US" sz="4800" b="1"/>
              <a:t>Human Resources Department</a:t>
            </a:r>
            <a:r>
              <a:rPr lang="en-US" altLang="en-US" sz="4800"/>
              <a:t> </a:t>
            </a:r>
            <a:endParaRPr lang="en-US" altLang="en-US"/>
          </a:p>
        </p:txBody>
      </p:sp>
      <p:pic>
        <p:nvPicPr>
          <p:cNvPr id="2" name="Content Placeholder 1"/>
          <p:cNvPicPr>
            <a:picLocks noGrp="1" noChangeAspect="1"/>
          </p:cNvPicPr>
          <p:nvPr>
            <p:ph idx="1"/>
          </p:nvPr>
        </p:nvPicPr>
        <p:blipFill>
          <a:blip r:embed="rId5"/>
          <a:stretch>
            <a:fillRect/>
          </a:stretch>
        </p:blipFill>
        <p:spPr>
          <a:xfrm>
            <a:off x="685800" y="2795953"/>
            <a:ext cx="7764463" cy="2294793"/>
          </a:xfrm>
          <a:prstGeom prst="rect">
            <a:avLst/>
          </a:prstGeom>
        </p:spPr>
      </p:pic>
      <p:pic>
        <p:nvPicPr>
          <p:cNvPr id="5" name="Recorded Sound">
            <a:hlinkClick r:id="" action="ppaction://media"/>
            <a:extLst>
              <a:ext uri="{FF2B5EF4-FFF2-40B4-BE49-F238E27FC236}">
                <a16:creationId xmlns:a16="http://schemas.microsoft.com/office/drawing/2014/main" id="{25C06D93-9A8F-0D08-7470-D7AB8D7D49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53"/>
    </mc:Choice>
    <mc:Fallback xmlns="">
      <p:transition spd="slow" advTm="132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609600"/>
            <a:ext cx="8663354" cy="2362200"/>
          </a:xfrm>
          <a:prstGeom prst="rect">
            <a:avLst/>
          </a:prstGeom>
        </p:spPr>
      </p:pic>
      <p:pic>
        <p:nvPicPr>
          <p:cNvPr id="5" name="Picture 4"/>
          <p:cNvPicPr>
            <a:picLocks noChangeAspect="1"/>
          </p:cNvPicPr>
          <p:nvPr/>
        </p:nvPicPr>
        <p:blipFill>
          <a:blip r:embed="rId4"/>
          <a:stretch>
            <a:fillRect/>
          </a:stretch>
        </p:blipFill>
        <p:spPr>
          <a:xfrm>
            <a:off x="1524000" y="3810000"/>
            <a:ext cx="4381500" cy="1543050"/>
          </a:xfrm>
          <a:prstGeom prst="rect">
            <a:avLst/>
          </a:prstGeom>
        </p:spPr>
      </p:pic>
    </p:spTree>
    <p:extLst>
      <p:ext uri="{BB962C8B-B14F-4D97-AF65-F5344CB8AC3E}">
        <p14:creationId xmlns:p14="http://schemas.microsoft.com/office/powerpoint/2010/main" val="417360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6389" name="Picture 16388" descr="White calendar with a blue pen on top">
            <a:extLst>
              <a:ext uri="{FF2B5EF4-FFF2-40B4-BE49-F238E27FC236}">
                <a16:creationId xmlns:a16="http://schemas.microsoft.com/office/drawing/2014/main" id="{8FBCC8BA-665C-A4C4-6364-68EC20E63420}"/>
              </a:ext>
            </a:extLst>
          </p:cNvPr>
          <p:cNvPicPr>
            <a:picLocks noChangeAspect="1"/>
          </p:cNvPicPr>
          <p:nvPr/>
        </p:nvPicPr>
        <p:blipFill rotWithShape="1">
          <a:blip r:embed="rId6">
            <a:alphaModFix amt="35000"/>
          </a:blip>
          <a:srcRect l="10974" r="1" b="1"/>
          <a:stretch/>
        </p:blipFill>
        <p:spPr>
          <a:xfrm>
            <a:off x="20" y="2030"/>
            <a:ext cx="9143980" cy="6855970"/>
          </a:xfrm>
          <a:prstGeom prst="rect">
            <a:avLst/>
          </a:prstGeom>
        </p:spPr>
      </p:pic>
      <p:sp>
        <p:nvSpPr>
          <p:cNvPr id="16393" name="Rectangle 16392">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85346" y="609600"/>
            <a:ext cx="7765321" cy="1326321"/>
          </a:xfrm>
        </p:spPr>
        <p:txBody>
          <a:bodyPr>
            <a:normAutofit/>
          </a:bodyPr>
          <a:lstStyle/>
          <a:p>
            <a:pPr eaLnBrk="1" hangingPunct="1">
              <a:defRPr/>
            </a:pPr>
            <a:r>
              <a:rPr lang="en-US" dirty="0"/>
              <a:t>Internships</a:t>
            </a:r>
          </a:p>
        </p:txBody>
      </p:sp>
      <p:sp>
        <p:nvSpPr>
          <p:cNvPr id="16387" name="Content Placeholder 2"/>
          <p:cNvSpPr>
            <a:spLocks noGrp="1"/>
          </p:cNvSpPr>
          <p:nvPr>
            <p:ph idx="1"/>
          </p:nvPr>
        </p:nvSpPr>
        <p:spPr>
          <a:xfrm>
            <a:off x="685346" y="2096064"/>
            <a:ext cx="7765321" cy="3695136"/>
          </a:xfrm>
        </p:spPr>
        <p:txBody>
          <a:bodyPr>
            <a:normAutofit/>
          </a:bodyPr>
          <a:lstStyle/>
          <a:p>
            <a:pPr eaLnBrk="1" hangingPunct="1"/>
            <a:r>
              <a:rPr lang="en-US" altLang="en-US">
                <a:hlinkClick r:id="rId7"/>
              </a:rPr>
              <a:t>Internship Homepage</a:t>
            </a:r>
            <a:endParaRPr lang="en-US" altLang="en-US"/>
          </a:p>
          <a:p>
            <a:pPr eaLnBrk="1" hangingPunct="1"/>
            <a:r>
              <a:rPr lang="en-US" altLang="en-US"/>
              <a:t> 8 credit, 320 clock hours</a:t>
            </a:r>
          </a:p>
          <a:p>
            <a:pPr eaLnBrk="1" hangingPunct="1"/>
            <a:r>
              <a:rPr lang="en-US" altLang="en-US"/>
              <a:t>Time frames - EIU Calendar </a:t>
            </a:r>
          </a:p>
          <a:p>
            <a:pPr lvl="1" eaLnBrk="1" hangingPunct="1"/>
            <a:endParaRPr lang="en-US" altLang="en-US" dirty="0"/>
          </a:p>
        </p:txBody>
      </p:sp>
      <p:pic>
        <p:nvPicPr>
          <p:cNvPr id="6" name="Recorded Sound">
            <a:hlinkClick r:id="" action="ppaction://media"/>
            <a:extLst>
              <a:ext uri="{FF2B5EF4-FFF2-40B4-BE49-F238E27FC236}">
                <a16:creationId xmlns:a16="http://schemas.microsoft.com/office/drawing/2014/main" id="{5F3A0B42-0380-FEF3-B23F-7BD8290F56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fontAlgn="auto" hangingPunct="1">
              <a:spcAft>
                <a:spcPts val="0"/>
              </a:spcAft>
              <a:defRPr/>
            </a:pPr>
            <a:r>
              <a:rPr lang="en-US" altLang="en-US" b="1" dirty="0"/>
              <a:t>Operations Dept.</a:t>
            </a:r>
          </a:p>
        </p:txBody>
      </p:sp>
      <p:sp>
        <p:nvSpPr>
          <p:cNvPr id="4" name="Content Placeholder 3"/>
          <p:cNvSpPr>
            <a:spLocks noGrp="1"/>
          </p:cNvSpPr>
          <p:nvPr>
            <p:ph sz="quarter" idx="13"/>
          </p:nvPr>
        </p:nvSpPr>
        <p:spPr/>
        <p:txBody>
          <a:bodyPr>
            <a:normAutofit fontScale="92500"/>
          </a:bodyPr>
          <a:lstStyle/>
          <a:p>
            <a:r>
              <a:rPr lang="en-US" dirty="0"/>
              <a:t>Planning and controlling change. </a:t>
            </a:r>
            <a:br>
              <a:rPr lang="en-US" dirty="0"/>
            </a:br>
            <a:endParaRPr lang="en-US" dirty="0"/>
          </a:p>
          <a:p>
            <a:r>
              <a:rPr lang="en-US" dirty="0"/>
              <a:t>Managing quality assurance programs. </a:t>
            </a:r>
            <a:br>
              <a:rPr lang="en-US" dirty="0"/>
            </a:br>
            <a:endParaRPr lang="en-US" dirty="0"/>
          </a:p>
          <a:p>
            <a:r>
              <a:rPr lang="en-US" dirty="0"/>
              <a:t>Researching new technologies and alternative methods of efficiency. </a:t>
            </a:r>
            <a:br>
              <a:rPr lang="en-US" dirty="0"/>
            </a:br>
            <a:endParaRPr lang="en-US" dirty="0"/>
          </a:p>
          <a:p>
            <a:endParaRPr lang="en-US" dirty="0"/>
          </a:p>
        </p:txBody>
      </p:sp>
      <p:sp>
        <p:nvSpPr>
          <p:cNvPr id="5" name="Content Placeholder 4"/>
          <p:cNvSpPr>
            <a:spLocks noGrp="1"/>
          </p:cNvSpPr>
          <p:nvPr>
            <p:ph sz="quarter" idx="14"/>
          </p:nvPr>
        </p:nvSpPr>
        <p:spPr/>
        <p:txBody>
          <a:bodyPr/>
          <a:lstStyle/>
          <a:p>
            <a:r>
              <a:rPr lang="en-US" dirty="0"/>
              <a:t>Setting and reviewing budgets and managing cost. </a:t>
            </a:r>
            <a:br>
              <a:rPr lang="en-US" dirty="0"/>
            </a:br>
            <a:endParaRPr lang="en-US" dirty="0"/>
          </a:p>
          <a:p>
            <a:r>
              <a:rPr lang="en-US" dirty="0"/>
              <a:t>Overseeing inventory, distribution of goods and facility layout.</a:t>
            </a:r>
          </a:p>
          <a:p>
            <a:endParaRPr lang="en-US" dirty="0"/>
          </a:p>
        </p:txBody>
      </p:sp>
      <p:pic>
        <p:nvPicPr>
          <p:cNvPr id="2" name="Content Placeholder 1"/>
          <p:cNvPicPr>
            <a:picLocks noGrp="1" noChangeAspect="1"/>
          </p:cNvPicPr>
          <p:nvPr>
            <p:ph idx="4294967295"/>
          </p:nvPr>
        </p:nvPicPr>
        <p:blipFill>
          <a:blip r:embed="rId5"/>
          <a:stretch>
            <a:fillRect/>
          </a:stretch>
        </p:blipFill>
        <p:spPr>
          <a:xfrm>
            <a:off x="4184650" y="5029200"/>
            <a:ext cx="4857750" cy="1428750"/>
          </a:xfrm>
          <a:prstGeom prst="rect">
            <a:avLst/>
          </a:prstGeom>
        </p:spPr>
      </p:pic>
      <p:pic>
        <p:nvPicPr>
          <p:cNvPr id="6" name="Recorded Sound">
            <a:hlinkClick r:id="" action="ppaction://media"/>
            <a:extLst>
              <a:ext uri="{FF2B5EF4-FFF2-40B4-BE49-F238E27FC236}">
                <a16:creationId xmlns:a16="http://schemas.microsoft.com/office/drawing/2014/main" id="{37D70A90-8F3D-E100-8957-AF1C21CA24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18"/>
    </mc:Choice>
    <mc:Fallback xmlns="">
      <p:transition spd="slow" advTm="27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841" y="1600200"/>
            <a:ext cx="7589431" cy="2819400"/>
          </a:xfrm>
          <a:prstGeom prst="rect">
            <a:avLst/>
          </a:prstGeom>
        </p:spPr>
      </p:pic>
    </p:spTree>
    <p:extLst>
      <p:ext uri="{BB962C8B-B14F-4D97-AF65-F5344CB8AC3E}">
        <p14:creationId xmlns:p14="http://schemas.microsoft.com/office/powerpoint/2010/main" val="1890717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685346" y="609600"/>
            <a:ext cx="7765321" cy="1326321"/>
          </a:xfrm>
        </p:spPr>
        <p:txBody>
          <a:bodyPr>
            <a:normAutofit/>
          </a:bodyPr>
          <a:lstStyle/>
          <a:p>
            <a:pPr eaLnBrk="1" fontAlgn="auto" hangingPunct="1">
              <a:spcAft>
                <a:spcPts val="0"/>
              </a:spcAft>
              <a:defRPr/>
            </a:pPr>
            <a:r>
              <a:rPr lang="en-US" altLang="en-US" b="1" dirty="0"/>
              <a:t>Infection Control</a:t>
            </a:r>
          </a:p>
        </p:txBody>
      </p:sp>
      <p:sp>
        <p:nvSpPr>
          <p:cNvPr id="45065" name="Rectangle 45064">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9144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45061" name="Content Placeholder 2">
            <a:extLst>
              <a:ext uri="{FF2B5EF4-FFF2-40B4-BE49-F238E27FC236}">
                <a16:creationId xmlns:a16="http://schemas.microsoft.com/office/drawing/2014/main" id="{F397ACFD-B3A9-BBA4-895F-67BFC0DD1897}"/>
              </a:ext>
            </a:extLst>
          </p:cNvPr>
          <p:cNvGraphicFramePr>
            <a:graphicFrameLocks noGrp="1"/>
          </p:cNvGraphicFramePr>
          <p:nvPr>
            <p:ph idx="1"/>
            <p:extLst>
              <p:ext uri="{D42A27DB-BD31-4B8C-83A1-F6EECF244321}">
                <p14:modId xmlns:p14="http://schemas.microsoft.com/office/powerpoint/2010/main" val="55855"/>
              </p:ext>
            </p:extLst>
          </p:nvPr>
        </p:nvGraphicFramePr>
        <p:xfrm>
          <a:off x="685800" y="2417233"/>
          <a:ext cx="7765256" cy="33058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DEDCA633-69FB-50BD-3ADF-242DBBEC2C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99"/>
    </mc:Choice>
    <mc:Fallback xmlns="">
      <p:transition spd="slow" advTm="180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943" y="1295400"/>
            <a:ext cx="8988271" cy="3581400"/>
          </a:xfrm>
          <a:prstGeom prst="rect">
            <a:avLst/>
          </a:prstGeom>
        </p:spPr>
      </p:pic>
    </p:spTree>
    <p:extLst>
      <p:ext uri="{BB962C8B-B14F-4D97-AF65-F5344CB8AC3E}">
        <p14:creationId xmlns:p14="http://schemas.microsoft.com/office/powerpoint/2010/main" val="778630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685346" y="609600"/>
            <a:ext cx="7765321" cy="1326321"/>
          </a:xfrm>
        </p:spPr>
        <p:txBody>
          <a:bodyPr>
            <a:normAutofit/>
          </a:bodyPr>
          <a:lstStyle/>
          <a:p>
            <a:pPr eaLnBrk="1" fontAlgn="auto" hangingPunct="1">
              <a:spcAft>
                <a:spcPts val="0"/>
              </a:spcAft>
              <a:defRPr/>
            </a:pPr>
            <a:r>
              <a:rPr lang="en-US" altLang="en-US" b="1" dirty="0"/>
              <a:t>Marketing and Communications </a:t>
            </a:r>
          </a:p>
        </p:txBody>
      </p:sp>
      <p:sp>
        <p:nvSpPr>
          <p:cNvPr id="46089" name="Rectangle 46088">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9144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46085" name="Content Placeholder 2">
            <a:extLst>
              <a:ext uri="{FF2B5EF4-FFF2-40B4-BE49-F238E27FC236}">
                <a16:creationId xmlns:a16="http://schemas.microsoft.com/office/drawing/2014/main" id="{6ECA727F-8545-5EC0-7649-3E01D8F6011E}"/>
              </a:ext>
            </a:extLst>
          </p:cNvPr>
          <p:cNvGraphicFramePr>
            <a:graphicFrameLocks noGrp="1"/>
          </p:cNvGraphicFramePr>
          <p:nvPr>
            <p:ph idx="1"/>
            <p:extLst>
              <p:ext uri="{D42A27DB-BD31-4B8C-83A1-F6EECF244321}">
                <p14:modId xmlns:p14="http://schemas.microsoft.com/office/powerpoint/2010/main" val="3941433277"/>
              </p:ext>
            </p:extLst>
          </p:nvPr>
        </p:nvGraphicFramePr>
        <p:xfrm>
          <a:off x="685800" y="2417233"/>
          <a:ext cx="7765256" cy="33058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99E8E87E-21FC-06CF-558F-1447CE413CE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91"/>
    </mc:Choice>
    <mc:Fallback xmlns="">
      <p:transition spd="slow" advTm="157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914400"/>
            <a:ext cx="7957995" cy="3938588"/>
          </a:xfrm>
          <a:prstGeom prst="rect">
            <a:avLst/>
          </a:prstGeom>
        </p:spPr>
      </p:pic>
    </p:spTree>
    <p:extLst>
      <p:ext uri="{BB962C8B-B14F-4D97-AF65-F5344CB8AC3E}">
        <p14:creationId xmlns:p14="http://schemas.microsoft.com/office/powerpoint/2010/main" val="1365166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Description: Communication Specialist</a:t>
            </a:r>
          </a:p>
        </p:txBody>
      </p:sp>
      <p:sp>
        <p:nvSpPr>
          <p:cNvPr id="3" name="Content Placeholder 2"/>
          <p:cNvSpPr>
            <a:spLocks noGrp="1"/>
          </p:cNvSpPr>
          <p:nvPr>
            <p:ph idx="1"/>
          </p:nvPr>
        </p:nvSpPr>
        <p:spPr/>
        <p:txBody>
          <a:bodyPr/>
          <a:lstStyle/>
          <a:p>
            <a:r>
              <a:rPr lang="en-US" dirty="0"/>
              <a:t>Maintain internal and external communication strategies.</a:t>
            </a:r>
          </a:p>
          <a:p>
            <a:r>
              <a:rPr lang="en-US" dirty="0"/>
              <a:t> Meet with internal clients to determine communication needs for departments</a:t>
            </a:r>
          </a:p>
          <a:p>
            <a:r>
              <a:rPr lang="en-US" dirty="0"/>
              <a:t>Provide updates to website and website structure enhancement </a:t>
            </a:r>
          </a:p>
          <a:p>
            <a:r>
              <a:rPr lang="en-US" dirty="0"/>
              <a:t>Writes edit and disseminates media</a:t>
            </a:r>
          </a:p>
          <a:p>
            <a:r>
              <a:rPr lang="en-US" dirty="0"/>
              <a:t>Monitor social media, contributes to social media posting calendar and tracks engagement data.</a:t>
            </a:r>
          </a:p>
          <a:p>
            <a:endParaRPr lang="en-US" dirty="0"/>
          </a:p>
        </p:txBody>
      </p:sp>
    </p:spTree>
    <p:extLst>
      <p:ext uri="{BB962C8B-B14F-4D97-AF65-F5344CB8AC3E}">
        <p14:creationId xmlns:p14="http://schemas.microsoft.com/office/powerpoint/2010/main" val="3732613624"/>
      </p:ext>
    </p:extLst>
  </p:cSld>
  <p:clrMapOvr>
    <a:masterClrMapping/>
  </p:clrMapOvr>
  <mc:AlternateContent xmlns:mc="http://schemas.openxmlformats.org/markup-compatibility/2006" xmlns:p14="http://schemas.microsoft.com/office/powerpoint/2010/main">
    <mc:Choice Requires="p14">
      <p:transition spd="slow" p14:dur="2000" advTm="9493"/>
    </mc:Choice>
    <mc:Fallback xmlns="">
      <p:transition spd="slow" advTm="94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fontAlgn="auto" hangingPunct="1">
              <a:spcAft>
                <a:spcPts val="0"/>
              </a:spcAft>
              <a:defRPr/>
            </a:pPr>
            <a:r>
              <a:rPr lang="en-US" altLang="en-US" dirty="0"/>
              <a:t>Examples- Hospital Departments</a:t>
            </a:r>
          </a:p>
        </p:txBody>
      </p:sp>
      <p:sp>
        <p:nvSpPr>
          <p:cNvPr id="47107" name="Content Placeholder 2"/>
          <p:cNvSpPr>
            <a:spLocks noGrp="1"/>
          </p:cNvSpPr>
          <p:nvPr>
            <p:ph idx="1"/>
          </p:nvPr>
        </p:nvSpPr>
        <p:spPr/>
        <p:txBody>
          <a:bodyPr/>
          <a:lstStyle/>
          <a:p>
            <a:pPr eaLnBrk="1" hangingPunct="1"/>
            <a:r>
              <a:rPr lang="en-US" altLang="en-US" sz="3600" dirty="0">
                <a:hlinkClick r:id="rId4"/>
              </a:rPr>
              <a:t>Johns Hopkins</a:t>
            </a:r>
            <a:endParaRPr lang="en-US" altLang="en-US" sz="3600" dirty="0"/>
          </a:p>
          <a:p>
            <a:pPr eaLnBrk="1" hangingPunct="1"/>
            <a:endParaRPr lang="en-US" altLang="en-US" sz="3600" dirty="0"/>
          </a:p>
          <a:p>
            <a:pPr eaLnBrk="1" hangingPunct="1"/>
            <a:r>
              <a:rPr lang="en-US" altLang="en-US" sz="3600" dirty="0"/>
              <a:t>Examples:</a:t>
            </a:r>
          </a:p>
          <a:p>
            <a:pPr eaLnBrk="1" hangingPunct="1"/>
            <a:r>
              <a:rPr lang="en-US" sz="3600" dirty="0">
                <a:hlinkClick r:id="rId5"/>
              </a:rPr>
              <a:t>Healthcare Internships in Chicago</a:t>
            </a:r>
            <a:endParaRPr lang="en-US" altLang="en-US" sz="3600" dirty="0"/>
          </a:p>
          <a:p>
            <a:pPr eaLnBrk="1" hangingPunct="1"/>
            <a:endParaRPr lang="en-US" altLang="en-US" sz="3600" dirty="0"/>
          </a:p>
        </p:txBody>
      </p:sp>
      <p:pic>
        <p:nvPicPr>
          <p:cNvPr id="4" name="Recorded Sound">
            <a:hlinkClick r:id="" action="ppaction://media"/>
            <a:extLst>
              <a:ext uri="{FF2B5EF4-FFF2-40B4-BE49-F238E27FC236}">
                <a16:creationId xmlns:a16="http://schemas.microsoft.com/office/drawing/2014/main" id="{F7499634-8521-B5F5-7268-BDF15B964F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95"/>
    </mc:Choice>
    <mc:Fallback xmlns="">
      <p:transition spd="slow" advTm="18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90600" y="228600"/>
            <a:ext cx="5562600" cy="1371600"/>
          </a:xfrm>
        </p:spPr>
        <p:txBody>
          <a:bodyPr/>
          <a:lstStyle/>
          <a:p>
            <a:pPr eaLnBrk="1" fontAlgn="auto" hangingPunct="1">
              <a:spcAft>
                <a:spcPts val="0"/>
              </a:spcAft>
              <a:defRPr/>
            </a:pPr>
            <a:r>
              <a:rPr lang="en-US" altLang="en-US"/>
              <a:t>Colleges/Universities</a:t>
            </a:r>
          </a:p>
        </p:txBody>
      </p:sp>
      <p:sp>
        <p:nvSpPr>
          <p:cNvPr id="49155" name="Rectangle 3"/>
          <p:cNvSpPr>
            <a:spLocks noGrp="1" noChangeArrowheads="1"/>
          </p:cNvSpPr>
          <p:nvPr>
            <p:ph idx="1"/>
          </p:nvPr>
        </p:nvSpPr>
        <p:spPr>
          <a:xfrm>
            <a:off x="1173163" y="1676400"/>
            <a:ext cx="7970837" cy="4648200"/>
          </a:xfrm>
        </p:spPr>
        <p:txBody>
          <a:bodyPr/>
          <a:lstStyle/>
          <a:p>
            <a:pPr eaLnBrk="1" hangingPunct="1"/>
            <a:r>
              <a:rPr lang="en-US" altLang="en-US" sz="4000" dirty="0"/>
              <a:t>University Health Service or Wellness center</a:t>
            </a:r>
          </a:p>
          <a:p>
            <a:pPr lvl="1" eaLnBrk="1" hangingPunct="1"/>
            <a:r>
              <a:rPr lang="en-US" altLang="en-US" sz="3600" dirty="0"/>
              <a:t>e.g. </a:t>
            </a:r>
            <a:r>
              <a:rPr lang="en-US" altLang="en-US" sz="3600" dirty="0">
                <a:hlinkClick r:id="rId5"/>
              </a:rPr>
              <a:t>HERC</a:t>
            </a:r>
            <a:endParaRPr lang="en-US" altLang="en-US" sz="3600" dirty="0"/>
          </a:p>
        </p:txBody>
      </p:sp>
      <p:pic>
        <p:nvPicPr>
          <p:cNvPr id="4915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152400"/>
            <a:ext cx="176053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herclogo8coloriz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9202" y="3079416"/>
            <a:ext cx="35052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331788" y="4724400"/>
            <a:ext cx="5048250" cy="1809750"/>
          </a:xfrm>
          <a:prstGeom prst="rect">
            <a:avLst/>
          </a:prstGeom>
        </p:spPr>
      </p:pic>
      <p:pic>
        <p:nvPicPr>
          <p:cNvPr id="5" name="Recorded Sound">
            <a:hlinkClick r:id="" action="ppaction://media"/>
            <a:extLst>
              <a:ext uri="{FF2B5EF4-FFF2-40B4-BE49-F238E27FC236}">
                <a16:creationId xmlns:a16="http://schemas.microsoft.com/office/drawing/2014/main" id="{9C0C221D-AB55-E7FE-E272-04A3D1EAAD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11"/>
    </mc:Choice>
    <mc:Fallback xmlns="">
      <p:transition spd="slow" advTm="19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38200" y="457200"/>
            <a:ext cx="6400800" cy="1143000"/>
          </a:xfrm>
        </p:spPr>
        <p:txBody>
          <a:bodyPr/>
          <a:lstStyle/>
          <a:p>
            <a:pPr eaLnBrk="1" fontAlgn="auto" hangingPunct="1">
              <a:spcAft>
                <a:spcPts val="0"/>
              </a:spcAft>
              <a:defRPr/>
            </a:pPr>
            <a:r>
              <a:rPr lang="en-US" altLang="en-US" dirty="0"/>
              <a:t>International</a:t>
            </a:r>
          </a:p>
        </p:txBody>
      </p:sp>
      <p:sp>
        <p:nvSpPr>
          <p:cNvPr id="50179" name="Rectangle 3"/>
          <p:cNvSpPr>
            <a:spLocks noGrp="1" noChangeArrowheads="1"/>
          </p:cNvSpPr>
          <p:nvPr>
            <p:ph idx="1"/>
          </p:nvPr>
        </p:nvSpPr>
        <p:spPr>
          <a:xfrm>
            <a:off x="1173163" y="1981200"/>
            <a:ext cx="7772400" cy="4876800"/>
          </a:xfrm>
        </p:spPr>
        <p:txBody>
          <a:bodyPr/>
          <a:lstStyle/>
          <a:p>
            <a:pPr eaLnBrk="1" hangingPunct="1"/>
            <a:r>
              <a:rPr lang="en-US" altLang="en-US" sz="4000" dirty="0"/>
              <a:t>Disease prevention, health promotion </a:t>
            </a:r>
          </a:p>
          <a:p>
            <a:pPr eaLnBrk="1" hangingPunct="1"/>
            <a:r>
              <a:rPr lang="en-US" altLang="en-US" sz="4000" dirty="0">
                <a:hlinkClick r:id="rId4"/>
              </a:rPr>
              <a:t>APHA Global Internships</a:t>
            </a:r>
            <a:endParaRPr lang="en-US" altLang="en-US" sz="4000" dirty="0"/>
          </a:p>
          <a:p>
            <a:pPr eaLnBrk="1" hangingPunct="1"/>
            <a:r>
              <a:rPr lang="en-US" altLang="en-US" sz="4000" dirty="0">
                <a:hlinkClick r:id="rId5"/>
              </a:rPr>
              <a:t>GVI</a:t>
            </a:r>
            <a:endParaRPr lang="en-US" altLang="en-US" sz="4000" dirty="0"/>
          </a:p>
          <a:p>
            <a:pPr eaLnBrk="1" hangingPunct="1"/>
            <a:endParaRPr lang="en-US" altLang="en-US" sz="4000" dirty="0"/>
          </a:p>
        </p:txBody>
      </p:sp>
      <p:pic>
        <p:nvPicPr>
          <p:cNvPr id="5018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152400"/>
            <a:ext cx="17335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a:extLst>
              <a:ext uri="{FF2B5EF4-FFF2-40B4-BE49-F238E27FC236}">
                <a16:creationId xmlns:a16="http://schemas.microsoft.com/office/drawing/2014/main" id="{D2933A8B-D133-1757-E98E-3C3CB70382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20"/>
    </mc:Choice>
    <mc:Fallback xmlns="">
      <p:transition spd="slow" advTm="18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38DA83">
            <a:hlinkClick r:id="" action="ppaction://media"/>
          </p:cNvPr>
          <p:cNvPicPr>
            <a:picLocks noChangeAspect="1"/>
          </p:cNvPicPr>
          <p:nvPr>
            <a:videoFile r:link="rId1"/>
            <p:extLst>
              <p:ext uri="{DAA4B4D4-6D71-4841-9C94-3DE7FCFB9230}">
                <p14:media xmlns:p14="http://schemas.microsoft.com/office/powerpoint/2010/main" r:embed="rId2">
                  <p14:trim end="21926.8"/>
                </p14:media>
              </p:ext>
            </p:extLst>
          </p:nvPr>
        </p:nvPicPr>
        <p:blipFill>
          <a:blip r:embed="rId4"/>
          <a:stretch>
            <a:fillRect/>
          </a:stretch>
        </p:blipFill>
        <p:spPr>
          <a:xfrm>
            <a:off x="0" y="914400"/>
            <a:ext cx="9144000" cy="42259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endParaRPr lang="en-US" dirty="0"/>
          </a:p>
        </p:txBody>
      </p:sp>
      <p:pic>
        <p:nvPicPr>
          <p:cNvPr id="4" name="Content Placeholder 3">
            <a:hlinkClick r:id="rId5"/>
          </p:cNvPr>
          <p:cNvPicPr>
            <a:picLocks noGrp="1" noChangeAspect="1"/>
          </p:cNvPicPr>
          <p:nvPr>
            <p:ph idx="1"/>
          </p:nvPr>
        </p:nvPicPr>
        <p:blipFill>
          <a:blip r:embed="rId6"/>
          <a:stretch>
            <a:fillRect/>
          </a:stretch>
        </p:blipFill>
        <p:spPr>
          <a:xfrm>
            <a:off x="2514600" y="1752600"/>
            <a:ext cx="3124200" cy="3068411"/>
          </a:xfrm>
          <a:prstGeom prst="rect">
            <a:avLst/>
          </a:prstGeom>
        </p:spPr>
      </p:pic>
      <p:pic>
        <p:nvPicPr>
          <p:cNvPr id="6" name="Recorded Sound">
            <a:hlinkClick r:id="" action="ppaction://media"/>
            <a:extLst>
              <a:ext uri="{FF2B5EF4-FFF2-40B4-BE49-F238E27FC236}">
                <a16:creationId xmlns:a16="http://schemas.microsoft.com/office/drawing/2014/main" id="{E6F4DCC8-6AB2-3C58-0930-5B985C14CB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83461951"/>
      </p:ext>
    </p:extLst>
  </p:cSld>
  <p:clrMapOvr>
    <a:masterClrMapping/>
  </p:clrMapOvr>
  <mc:AlternateContent xmlns:mc="http://schemas.openxmlformats.org/markup-compatibility/2006" xmlns:p14="http://schemas.microsoft.com/office/powerpoint/2010/main">
    <mc:Choice Requires="p14">
      <p:transition spd="slow" p14:dur="2000" advTm="14682"/>
    </mc:Choice>
    <mc:Fallback xmlns="">
      <p:transition spd="slow" advTm="14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a:t>Possible agency requirements…</a:t>
            </a:r>
          </a:p>
        </p:txBody>
      </p:sp>
      <p:sp>
        <p:nvSpPr>
          <p:cNvPr id="51203" name="Content Placeholder 5"/>
          <p:cNvSpPr>
            <a:spLocks noGrp="1"/>
          </p:cNvSpPr>
          <p:nvPr>
            <p:ph idx="1"/>
          </p:nvPr>
        </p:nvSpPr>
        <p:spPr/>
        <p:txBody>
          <a:bodyPr>
            <a:normAutofit/>
          </a:bodyPr>
          <a:lstStyle/>
          <a:p>
            <a:pPr eaLnBrk="1" hangingPunct="1"/>
            <a:r>
              <a:rPr lang="en-US" altLang="en-US" sz="4000" dirty="0"/>
              <a:t>Vaccinations….</a:t>
            </a:r>
          </a:p>
          <a:p>
            <a:pPr eaLnBrk="1" hangingPunct="1"/>
            <a:r>
              <a:rPr lang="en-US" altLang="en-US" sz="4000" dirty="0"/>
              <a:t>Health records….</a:t>
            </a:r>
          </a:p>
          <a:p>
            <a:pPr eaLnBrk="1" hangingPunct="1"/>
            <a:r>
              <a:rPr lang="en-US" altLang="en-US" sz="4000" dirty="0"/>
              <a:t>Criminal background checks….</a:t>
            </a:r>
          </a:p>
          <a:p>
            <a:pPr marL="0" indent="0" eaLnBrk="1" hangingPunct="1">
              <a:buNone/>
            </a:pPr>
            <a:endParaRPr lang="en-US" altLang="en-US" sz="4000" dirty="0"/>
          </a:p>
        </p:txBody>
      </p:sp>
      <p:pic>
        <p:nvPicPr>
          <p:cNvPr id="4" name="Recorded Sound">
            <a:hlinkClick r:id="" action="ppaction://media"/>
            <a:extLst>
              <a:ext uri="{FF2B5EF4-FFF2-40B4-BE49-F238E27FC236}">
                <a16:creationId xmlns:a16="http://schemas.microsoft.com/office/drawing/2014/main" id="{A580142D-9335-2EC8-7C4A-8757941BB8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91"/>
    </mc:Choice>
    <mc:Fallback xmlns="">
      <p:transition spd="slow" advTm="212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a:t>Procedures…</a:t>
            </a:r>
          </a:p>
        </p:txBody>
      </p:sp>
      <p:sp>
        <p:nvSpPr>
          <p:cNvPr id="52227" name="Content Placeholder 5"/>
          <p:cNvSpPr>
            <a:spLocks noGrp="1"/>
          </p:cNvSpPr>
          <p:nvPr>
            <p:ph idx="1"/>
          </p:nvPr>
        </p:nvSpPr>
        <p:spPr>
          <a:xfrm>
            <a:off x="609600" y="1447800"/>
            <a:ext cx="7924800" cy="4114800"/>
          </a:xfrm>
        </p:spPr>
        <p:txBody>
          <a:bodyPr>
            <a:normAutofit fontScale="92500"/>
          </a:bodyPr>
          <a:lstStyle/>
          <a:p>
            <a:pPr eaLnBrk="1" hangingPunct="1"/>
            <a:r>
              <a:rPr lang="en-US" altLang="en-US" sz="4000" dirty="0"/>
              <a:t>Schedule an appointment with the Undergraduate Academic Advisor</a:t>
            </a:r>
          </a:p>
          <a:p>
            <a:pPr eaLnBrk="1" hangingPunct="1"/>
            <a:r>
              <a:rPr lang="en-US" altLang="en-US" sz="4000" dirty="0"/>
              <a:t>Make an appointment with the Internship Coordinator</a:t>
            </a:r>
          </a:p>
          <a:p>
            <a:pPr eaLnBrk="1" hangingPunct="1"/>
            <a:r>
              <a:rPr lang="en-US" altLang="en-US" sz="3000" dirty="0"/>
              <a:t>DO NOT make contact with a site </a:t>
            </a:r>
            <a:r>
              <a:rPr lang="en-US" altLang="en-US" sz="3000" u="sng" dirty="0"/>
              <a:t>UNTIL</a:t>
            </a:r>
            <a:r>
              <a:rPr lang="en-US" altLang="en-US" sz="3000" dirty="0"/>
              <a:t> you talk to the Internship Coordinator</a:t>
            </a:r>
          </a:p>
          <a:p>
            <a:pPr eaLnBrk="1" hangingPunct="1"/>
            <a:endParaRPr lang="en-US" altLang="en-US" sz="3000" dirty="0"/>
          </a:p>
          <a:p>
            <a:pPr eaLnBrk="1" hangingPunct="1"/>
            <a:endParaRPr lang="en-US" altLang="en-US" dirty="0"/>
          </a:p>
          <a:p>
            <a:pPr eaLnBrk="1" hangingPunct="1"/>
            <a:endParaRPr lang="en-US" altLang="en-US" dirty="0"/>
          </a:p>
        </p:txBody>
      </p:sp>
      <p:pic>
        <p:nvPicPr>
          <p:cNvPr id="4" name="Recorded Sound">
            <a:hlinkClick r:id="" action="ppaction://media"/>
            <a:extLst>
              <a:ext uri="{FF2B5EF4-FFF2-40B4-BE49-F238E27FC236}">
                <a16:creationId xmlns:a16="http://schemas.microsoft.com/office/drawing/2014/main" id="{4ED1114A-0606-308A-0EAB-370CDC84AE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51"/>
    </mc:Choice>
    <mc:Fallback xmlns="">
      <p:transition spd="slow" advTm="354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b="1" i="1" dirty="0"/>
              <a:t>Prior </a:t>
            </a:r>
            <a:r>
              <a:rPr lang="en-US" dirty="0"/>
              <a:t>to the meeting </a:t>
            </a:r>
            <a:br>
              <a:rPr lang="en-US" dirty="0"/>
            </a:br>
            <a:endParaRPr lang="en-US" dirty="0"/>
          </a:p>
        </p:txBody>
      </p:sp>
      <p:sp>
        <p:nvSpPr>
          <p:cNvPr id="53251" name="Content Placeholder 2"/>
          <p:cNvSpPr>
            <a:spLocks noGrp="1"/>
          </p:cNvSpPr>
          <p:nvPr>
            <p:ph idx="1"/>
          </p:nvPr>
        </p:nvSpPr>
        <p:spPr>
          <a:xfrm>
            <a:off x="533400" y="1295400"/>
            <a:ext cx="7924800" cy="4038600"/>
          </a:xfrm>
        </p:spPr>
        <p:txBody>
          <a:bodyPr>
            <a:normAutofit fontScale="92500" lnSpcReduction="20000"/>
          </a:bodyPr>
          <a:lstStyle/>
          <a:p>
            <a:pPr lvl="1" eaLnBrk="1" hangingPunct="1"/>
            <a:r>
              <a:rPr lang="en-US" altLang="en-US" sz="2800" dirty="0"/>
              <a:t>Review information for identifying a site - </a:t>
            </a:r>
            <a:r>
              <a:rPr lang="en-US" altLang="en-US" sz="2800" dirty="0">
                <a:hlinkClick r:id="rId2"/>
              </a:rPr>
              <a:t>Site Selection</a:t>
            </a:r>
            <a:r>
              <a:rPr lang="en-US" altLang="en-US" sz="2800" dirty="0"/>
              <a:t> </a:t>
            </a:r>
          </a:p>
          <a:p>
            <a:pPr lvl="1" eaLnBrk="1" hangingPunct="1"/>
            <a:r>
              <a:rPr lang="en-US" altLang="en-US" sz="2800" dirty="0"/>
              <a:t>Be familiar with the </a:t>
            </a:r>
            <a:r>
              <a:rPr lang="en-US" altLang="en-US" sz="2800" dirty="0">
                <a:hlinkClick r:id="rId3"/>
              </a:rPr>
              <a:t>Eight Areas of Responsibilities for Health Education Specialists</a:t>
            </a:r>
            <a:r>
              <a:rPr lang="en-US" altLang="en-US" sz="2800" dirty="0">
                <a:hlinkClick r:id="rId4"/>
              </a:rPr>
              <a:t>.</a:t>
            </a:r>
            <a:endParaRPr lang="en-US" altLang="en-US" sz="2800" dirty="0"/>
          </a:p>
          <a:p>
            <a:pPr lvl="1" eaLnBrk="1" hangingPunct="1"/>
            <a:r>
              <a:rPr lang="en-US" altLang="en-US" sz="2800" dirty="0"/>
              <a:t>Be familiar with </a:t>
            </a:r>
            <a:r>
              <a:rPr lang="en-US" altLang="en-US" sz="2800" dirty="0">
                <a:hlinkClick r:id="rId5"/>
              </a:rPr>
              <a:t>Competencies and Task Form.</a:t>
            </a:r>
            <a:endParaRPr lang="en-US" altLang="en-US" sz="2800" dirty="0"/>
          </a:p>
          <a:p>
            <a:pPr lvl="1" eaLnBrk="1" hangingPunct="1"/>
            <a:r>
              <a:rPr lang="en-US" altLang="en-US" sz="2800" dirty="0"/>
              <a:t>Review </a:t>
            </a:r>
            <a:r>
              <a:rPr lang="en-US" altLang="en-US" sz="2800" dirty="0">
                <a:hlinkClick r:id="rId4"/>
              </a:rPr>
              <a:t>Portfolio Guidelines</a:t>
            </a:r>
            <a:r>
              <a:rPr lang="en-US" altLang="en-US" sz="2800" dirty="0"/>
              <a:t> </a:t>
            </a:r>
          </a:p>
          <a:p>
            <a:pPr lvl="1" eaLnBrk="1" hangingPunct="1"/>
            <a:r>
              <a:rPr lang="en-US" altLang="en-US" sz="2800" dirty="0"/>
              <a:t>Have at least a draft of your </a:t>
            </a:r>
            <a:r>
              <a:rPr lang="en-US" altLang="en-US" sz="2800" dirty="0">
                <a:hlinkClick r:id="rId6"/>
              </a:rPr>
              <a:t>Resume</a:t>
            </a:r>
            <a:r>
              <a:rPr lang="en-US" altLang="en-US" sz="2800" dirty="0"/>
              <a:t> and </a:t>
            </a:r>
            <a:r>
              <a:rPr lang="en-US" altLang="en-US" sz="2800" dirty="0">
                <a:hlinkClick r:id="rId7"/>
              </a:rPr>
              <a:t>Cover Letter</a:t>
            </a:r>
            <a:endParaRPr lang="en-US" altLang="en-US" sz="2800" dirty="0"/>
          </a:p>
          <a:p>
            <a:pPr eaLnBrk="1" hangingPunct="1"/>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8479"/>
    </mc:Choice>
    <mc:Fallback xmlns="">
      <p:transition spd="slow" advTm="1847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dirty="0"/>
              <a:t>After the meeting:</a:t>
            </a:r>
            <a:br>
              <a:rPr lang="en-US" dirty="0"/>
            </a:br>
            <a:endParaRPr lang="en-US" dirty="0"/>
          </a:p>
        </p:txBody>
      </p:sp>
      <p:sp>
        <p:nvSpPr>
          <p:cNvPr id="54275" name="Content Placeholder 2"/>
          <p:cNvSpPr>
            <a:spLocks noGrp="1"/>
          </p:cNvSpPr>
          <p:nvPr>
            <p:ph idx="1"/>
          </p:nvPr>
        </p:nvSpPr>
        <p:spPr>
          <a:xfrm>
            <a:off x="914400" y="1219200"/>
            <a:ext cx="7772400" cy="3733800"/>
          </a:xfrm>
        </p:spPr>
        <p:txBody>
          <a:bodyPr/>
          <a:lstStyle/>
          <a:p>
            <a:pPr eaLnBrk="1" hangingPunct="1"/>
            <a:r>
              <a:rPr lang="en-US" altLang="en-US" sz="3200" dirty="0"/>
              <a:t>Submit the </a:t>
            </a:r>
            <a:r>
              <a:rPr lang="en-US" altLang="en-US" sz="3200" dirty="0">
                <a:hlinkClick r:id="rId5"/>
              </a:rPr>
              <a:t>Internship Site Identification</a:t>
            </a:r>
            <a:r>
              <a:rPr lang="en-US" altLang="en-US" sz="3200" dirty="0"/>
              <a:t> Form</a:t>
            </a:r>
          </a:p>
          <a:p>
            <a:pPr lvl="1" eaLnBrk="1" hangingPunct="1"/>
            <a:r>
              <a:rPr lang="en-US" altLang="en-US" sz="2400" dirty="0"/>
              <a:t>Include ALL required information…</a:t>
            </a:r>
          </a:p>
          <a:p>
            <a:pPr lvl="1" eaLnBrk="1" hangingPunct="1"/>
            <a:r>
              <a:rPr lang="en-US" altLang="en-US" sz="2800" dirty="0"/>
              <a:t>For on-line applications…..</a:t>
            </a:r>
          </a:p>
          <a:p>
            <a:pPr lvl="1" eaLnBrk="1" hangingPunct="1"/>
            <a:endParaRPr lang="en-US" altLang="en-US" dirty="0"/>
          </a:p>
        </p:txBody>
      </p:sp>
      <p:pic>
        <p:nvPicPr>
          <p:cNvPr id="5" name="Recorded Sound">
            <a:hlinkClick r:id="" action="ppaction://media"/>
            <a:extLst>
              <a:ext uri="{FF2B5EF4-FFF2-40B4-BE49-F238E27FC236}">
                <a16:creationId xmlns:a16="http://schemas.microsoft.com/office/drawing/2014/main" id="{25930EEF-4956-F08C-CF1E-A273195E5C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75"/>
    </mc:Choice>
    <mc:Fallback xmlns="">
      <p:transition spd="slow" advTm="13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Recording 2">
            <a:hlinkClick r:id="" action="ppaction://media"/>
            <a:extLst>
              <a:ext uri="{FF2B5EF4-FFF2-40B4-BE49-F238E27FC236}">
                <a16:creationId xmlns:a16="http://schemas.microsoft.com/office/drawing/2014/main" id="{948BEBB2-F112-54EE-B6CE-290DF0B513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762000"/>
            <a:ext cx="9144000" cy="4479925"/>
          </a:xfrm>
          <a:prstGeom prst="rect">
            <a:avLst/>
          </a:prstGeom>
        </p:spPr>
      </p:pic>
    </p:spTree>
    <p:extLst>
      <p:ext uri="{BB962C8B-B14F-4D97-AF65-F5344CB8AC3E}">
        <p14:creationId xmlns:p14="http://schemas.microsoft.com/office/powerpoint/2010/main" val="1177639815"/>
      </p:ext>
    </p:extLst>
  </p:cSld>
  <p:clrMapOvr>
    <a:masterClrMapping/>
  </p:clrMapOvr>
  <mc:AlternateContent xmlns:mc="http://schemas.openxmlformats.org/markup-compatibility/2006" xmlns:p14="http://schemas.microsoft.com/office/powerpoint/2010/main">
    <mc:Choice Requires="p14">
      <p:transition spd="slow" p14:dur="2000" advTm="127684"/>
    </mc:Choice>
    <mc:Fallback xmlns="">
      <p:transition spd="slow" advTm="127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After the Meeting….</a:t>
            </a:r>
          </a:p>
        </p:txBody>
      </p:sp>
      <p:sp>
        <p:nvSpPr>
          <p:cNvPr id="8" name="Content Placeholder 7"/>
          <p:cNvSpPr>
            <a:spLocks noGrp="1"/>
          </p:cNvSpPr>
          <p:nvPr>
            <p:ph idx="1"/>
          </p:nvPr>
        </p:nvSpPr>
        <p:spPr/>
        <p:txBody>
          <a:bodyPr/>
          <a:lstStyle/>
          <a:p>
            <a:r>
              <a:rPr lang="en-US" sz="3200" dirty="0"/>
              <a:t>Stay in touch</a:t>
            </a:r>
          </a:p>
        </p:txBody>
      </p:sp>
      <p:pic>
        <p:nvPicPr>
          <p:cNvPr id="4" name="Recorded Sound">
            <a:hlinkClick r:id="" action="ppaction://media"/>
            <a:extLst>
              <a:ext uri="{FF2B5EF4-FFF2-40B4-BE49-F238E27FC236}">
                <a16:creationId xmlns:a16="http://schemas.microsoft.com/office/drawing/2014/main" id="{59CCBFA6-668C-25A3-6DA5-E808248297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34182554"/>
      </p:ext>
    </p:extLst>
  </p:cSld>
  <p:clrMapOvr>
    <a:masterClrMapping/>
  </p:clrMapOvr>
  <mc:AlternateContent xmlns:mc="http://schemas.openxmlformats.org/markup-compatibility/2006" xmlns:p14="http://schemas.microsoft.com/office/powerpoint/2010/main">
    <mc:Choice Requires="p14">
      <p:transition spd="slow" p14:dur="2000" advTm="33495"/>
    </mc:Choice>
    <mc:Fallback xmlns="">
      <p:transition spd="slow" advTm="33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Procedures….</a:t>
            </a:r>
          </a:p>
        </p:txBody>
      </p:sp>
      <p:sp>
        <p:nvSpPr>
          <p:cNvPr id="3" name="Content Placeholder 2"/>
          <p:cNvSpPr>
            <a:spLocks noGrp="1"/>
          </p:cNvSpPr>
          <p:nvPr>
            <p:ph idx="1"/>
          </p:nvPr>
        </p:nvSpPr>
        <p:spPr/>
        <p:txBody>
          <a:bodyPr>
            <a:normAutofit fontScale="77500" lnSpcReduction="20000"/>
          </a:bodyPr>
          <a:lstStyle/>
          <a:p>
            <a:pPr eaLnBrk="1" hangingPunct="1">
              <a:defRPr/>
            </a:pPr>
            <a:r>
              <a:rPr lang="en-US" sz="3600" dirty="0"/>
              <a:t>Agency Meeting or Interview</a:t>
            </a:r>
          </a:p>
          <a:p>
            <a:pPr lvl="1" eaLnBrk="1" hangingPunct="1">
              <a:defRPr/>
            </a:pPr>
            <a:r>
              <a:rPr lang="en-US" sz="2800" dirty="0"/>
              <a:t>Research the agency</a:t>
            </a:r>
          </a:p>
          <a:p>
            <a:pPr lvl="1" eaLnBrk="1" hangingPunct="1">
              <a:defRPr/>
            </a:pPr>
            <a:r>
              <a:rPr lang="en-US" sz="2800" dirty="0"/>
              <a:t>Be very familiar with internship objectives and the agency</a:t>
            </a:r>
          </a:p>
          <a:p>
            <a:pPr eaLnBrk="1" hangingPunct="1">
              <a:defRPr/>
            </a:pPr>
            <a:r>
              <a:rPr lang="en-US" sz="3600" dirty="0"/>
              <a:t>If an internship is offered and accepted, report beginning and ending dates anticipated for the internship to the Internship Coordinator</a:t>
            </a:r>
          </a:p>
          <a:p>
            <a:pPr eaLnBrk="1" hangingPunct="1">
              <a:defRPr/>
            </a:pPr>
            <a:endParaRPr lang="en-US" dirty="0"/>
          </a:p>
        </p:txBody>
      </p:sp>
      <p:pic>
        <p:nvPicPr>
          <p:cNvPr id="6" name="Recorded Sound">
            <a:hlinkClick r:id="" action="ppaction://media"/>
            <a:extLst>
              <a:ext uri="{FF2B5EF4-FFF2-40B4-BE49-F238E27FC236}">
                <a16:creationId xmlns:a16="http://schemas.microsoft.com/office/drawing/2014/main" id="{A8CFE39F-A6BD-87D9-3DC6-EBE9271405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985"/>
    </mc:Choice>
    <mc:Fallback xmlns="">
      <p:transition spd="slow" advTm="609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03639"/>
            <a:ext cx="7765321" cy="1326321"/>
          </a:xfrm>
        </p:spPr>
        <p:txBody>
          <a:bodyPr>
            <a:normAutofit/>
          </a:bodyPr>
          <a:lstStyle/>
          <a:p>
            <a:pPr eaLnBrk="1" hangingPunct="1">
              <a:defRPr/>
            </a:pPr>
            <a:r>
              <a:rPr lang="en-US" dirty="0"/>
              <a:t>Student Internship Agreement Form </a:t>
            </a:r>
          </a:p>
        </p:txBody>
      </p:sp>
      <p:sp>
        <p:nvSpPr>
          <p:cNvPr id="56323" name="Content Placeholder 2"/>
          <p:cNvSpPr>
            <a:spLocks noGrp="1"/>
          </p:cNvSpPr>
          <p:nvPr>
            <p:ph idx="1"/>
          </p:nvPr>
        </p:nvSpPr>
        <p:spPr/>
        <p:txBody>
          <a:bodyPr>
            <a:normAutofit lnSpcReduction="10000"/>
          </a:bodyPr>
          <a:lstStyle/>
          <a:p>
            <a:pPr eaLnBrk="1" hangingPunct="1"/>
            <a:r>
              <a:rPr lang="en-US" altLang="en-US" sz="3200" dirty="0"/>
              <a:t>Completed once internship is accepted and dates decided</a:t>
            </a:r>
          </a:p>
          <a:p>
            <a:pPr eaLnBrk="1" hangingPunct="1"/>
            <a:r>
              <a:rPr lang="en-US" altLang="en-US" sz="3200" dirty="0"/>
              <a:t>Signatures needed ….by everyone…</a:t>
            </a:r>
          </a:p>
          <a:p>
            <a:pPr eaLnBrk="1" hangingPunct="1"/>
            <a:r>
              <a:rPr lang="en-US" altLang="en-US" sz="3200" i="1" dirty="0"/>
              <a:t>The internship will then be officially arranged.</a:t>
            </a:r>
          </a:p>
          <a:p>
            <a:pPr eaLnBrk="1" hangingPunct="1"/>
            <a:r>
              <a:rPr lang="en-US" altLang="en-US" sz="3200" i="1" dirty="0"/>
              <a:t>TIME….</a:t>
            </a:r>
            <a:endParaRPr lang="en-US" altLang="en-US" sz="3200" dirty="0"/>
          </a:p>
        </p:txBody>
      </p:sp>
      <p:pic>
        <p:nvPicPr>
          <p:cNvPr id="5" name="Recorded Sound">
            <a:hlinkClick r:id="" action="ppaction://media"/>
            <a:extLst>
              <a:ext uri="{FF2B5EF4-FFF2-40B4-BE49-F238E27FC236}">
                <a16:creationId xmlns:a16="http://schemas.microsoft.com/office/drawing/2014/main" id="{01121564-0DE9-358D-DEB9-B31AE0C032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38"/>
    </mc:Choice>
    <mc:Fallback xmlns="">
      <p:transition spd="slow" advTm="26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b="1" dirty="0"/>
              <a:t>Requirements During the Internship</a:t>
            </a:r>
            <a:endParaRPr lang="en-US" dirty="0"/>
          </a:p>
        </p:txBody>
      </p:sp>
      <p:sp>
        <p:nvSpPr>
          <p:cNvPr id="57347" name="Content Placeholder 2"/>
          <p:cNvSpPr>
            <a:spLocks noGrp="1"/>
          </p:cNvSpPr>
          <p:nvPr>
            <p:ph idx="1"/>
          </p:nvPr>
        </p:nvSpPr>
        <p:spPr>
          <a:xfrm>
            <a:off x="444864" y="2209800"/>
            <a:ext cx="7765322" cy="3695136"/>
          </a:xfrm>
        </p:spPr>
        <p:txBody>
          <a:bodyPr/>
          <a:lstStyle/>
          <a:p>
            <a:pPr eaLnBrk="1" hangingPunct="1"/>
            <a:r>
              <a:rPr lang="en-US" altLang="en-US" sz="3200" dirty="0"/>
              <a:t>Comply with </a:t>
            </a:r>
            <a:r>
              <a:rPr lang="en-US" altLang="en-US" sz="3200" b="1" dirty="0"/>
              <a:t>ALL</a:t>
            </a:r>
            <a:r>
              <a:rPr lang="en-US" altLang="en-US" sz="3200" dirty="0"/>
              <a:t> agency/organization policies and guidelines </a:t>
            </a:r>
          </a:p>
          <a:p>
            <a:pPr eaLnBrk="1" hangingPunct="1"/>
            <a:r>
              <a:rPr lang="en-US" altLang="en-US" sz="3200" dirty="0"/>
              <a:t>Weekly Logs</a:t>
            </a:r>
          </a:p>
          <a:p>
            <a:pPr eaLnBrk="1" hangingPunct="1"/>
            <a:r>
              <a:rPr lang="en-US" altLang="en-US" sz="3200" dirty="0"/>
              <a:t>Final Summary Report</a:t>
            </a:r>
          </a:p>
          <a:p>
            <a:pPr eaLnBrk="1" hangingPunct="1"/>
            <a:r>
              <a:rPr lang="en-US" altLang="en-US" sz="3200" dirty="0"/>
              <a:t>D2L Section</a:t>
            </a:r>
          </a:p>
        </p:txBody>
      </p:sp>
      <p:pic>
        <p:nvPicPr>
          <p:cNvPr id="5" name="Recorded Sound">
            <a:hlinkClick r:id="" action="ppaction://media"/>
            <a:extLst>
              <a:ext uri="{FF2B5EF4-FFF2-40B4-BE49-F238E27FC236}">
                <a16:creationId xmlns:a16="http://schemas.microsoft.com/office/drawing/2014/main" id="{361C1D50-1EAF-55EB-6AAE-AD6989359F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35"/>
    </mc:Choice>
    <mc:Fallback xmlns="">
      <p:transition spd="slow" advTm="220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0"/>
            <a:ext cx="7765321" cy="1326321"/>
          </a:xfrm>
        </p:spPr>
        <p:txBody>
          <a:bodyPr>
            <a:normAutofit/>
          </a:bodyPr>
          <a:lstStyle/>
          <a:p>
            <a:pPr eaLnBrk="1" hangingPunct="1">
              <a:defRPr/>
            </a:pPr>
            <a:r>
              <a:rPr lang="en-US" dirty="0"/>
              <a:t>Requirements And Deadlines</a:t>
            </a:r>
          </a:p>
        </p:txBody>
      </p:sp>
      <p:sp>
        <p:nvSpPr>
          <p:cNvPr id="18447" name="Rectangle 18446">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9144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18437" name="Content Placeholder 2">
            <a:extLst>
              <a:ext uri="{FF2B5EF4-FFF2-40B4-BE49-F238E27FC236}">
                <a16:creationId xmlns:a16="http://schemas.microsoft.com/office/drawing/2014/main" id="{0BE1B80F-2661-70B8-C0AC-ACEEF52F3618}"/>
              </a:ext>
            </a:extLst>
          </p:cNvPr>
          <p:cNvGraphicFramePr>
            <a:graphicFrameLocks noGrp="1"/>
          </p:cNvGraphicFramePr>
          <p:nvPr>
            <p:ph idx="1"/>
            <p:extLst>
              <p:ext uri="{D42A27DB-BD31-4B8C-83A1-F6EECF244321}">
                <p14:modId xmlns:p14="http://schemas.microsoft.com/office/powerpoint/2010/main" val="2975400645"/>
              </p:ext>
            </p:extLst>
          </p:nvPr>
        </p:nvGraphicFramePr>
        <p:xfrm>
          <a:off x="685800" y="2417233"/>
          <a:ext cx="7765256" cy="33058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343" y="846138"/>
            <a:ext cx="8509313" cy="5173662"/>
          </a:xfrm>
          <a:prstGeom prst="rect">
            <a:avLst/>
          </a:prstGeom>
        </p:spPr>
      </p:pic>
    </p:spTree>
    <p:extLst>
      <p:ext uri="{BB962C8B-B14F-4D97-AF65-F5344CB8AC3E}">
        <p14:creationId xmlns:p14="http://schemas.microsoft.com/office/powerpoint/2010/main" val="3157635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Procedures</a:t>
            </a:r>
          </a:p>
        </p:txBody>
      </p:sp>
      <p:sp>
        <p:nvSpPr>
          <p:cNvPr id="20483" name="Content Placeholder 2"/>
          <p:cNvSpPr>
            <a:spLocks noGrp="1"/>
          </p:cNvSpPr>
          <p:nvPr>
            <p:ph idx="1"/>
          </p:nvPr>
        </p:nvSpPr>
        <p:spPr/>
        <p:txBody>
          <a:bodyPr/>
          <a:lstStyle/>
          <a:p>
            <a:pPr marL="514350" indent="-514350" eaLnBrk="1" hangingPunct="1">
              <a:buFont typeface="Gill Sans MT" panose="020B0502020104020203" pitchFamily="34" charset="0"/>
              <a:buAutoNum type="arabicPeriod"/>
            </a:pPr>
            <a:r>
              <a:rPr lang="en-US" altLang="en-US" sz="3200" dirty="0"/>
              <a:t>Meet with your PUBH Academic Advisor</a:t>
            </a:r>
          </a:p>
          <a:p>
            <a:pPr marL="514350" indent="-514350" eaLnBrk="1" hangingPunct="1">
              <a:buFont typeface="Gill Sans MT" panose="020B0502020104020203" pitchFamily="34" charset="0"/>
              <a:buAutoNum type="arabicPeriod"/>
            </a:pPr>
            <a:r>
              <a:rPr lang="en-US" altLang="en-US" sz="3200" dirty="0"/>
              <a:t>Read and review ALL information at website</a:t>
            </a:r>
          </a:p>
          <a:p>
            <a:pPr marL="514350" indent="-514350" eaLnBrk="1" hangingPunct="1">
              <a:buFont typeface="Gill Sans MT" panose="020B0502020104020203" pitchFamily="34" charset="0"/>
              <a:buAutoNum type="arabicPeriod"/>
            </a:pPr>
            <a:r>
              <a:rPr lang="en-US" altLang="en-US" sz="3200" dirty="0"/>
              <a:t>Complete  </a:t>
            </a:r>
            <a:r>
              <a:rPr lang="en-US" altLang="en-US" sz="3200" u="sng" dirty="0">
                <a:hlinkClick r:id="rId5" tooltip="Intent to Intern Form"/>
              </a:rPr>
              <a:t>Intent to Intern Form</a:t>
            </a:r>
            <a:endParaRPr lang="en-US" alt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D02DE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57200"/>
            <a:ext cx="9144000" cy="4225925"/>
          </a:xfrm>
          <a:prstGeom prst="rect">
            <a:avLst/>
          </a:prstGeom>
        </p:spPr>
      </p:pic>
    </p:spTree>
    <p:extLst>
      <p:ext uri="{BB962C8B-B14F-4D97-AF65-F5344CB8AC3E}">
        <p14:creationId xmlns:p14="http://schemas.microsoft.com/office/powerpoint/2010/main" val="1824185245"/>
      </p:ext>
    </p:extLst>
  </p:cSld>
  <p:clrMapOvr>
    <a:masterClrMapping/>
  </p:clrMapOvr>
  <mc:AlternateContent xmlns:mc="http://schemas.openxmlformats.org/markup-compatibility/2006" xmlns:p14="http://schemas.microsoft.com/office/powerpoint/2010/main">
    <mc:Choice Requires="p14">
      <p:transition spd="slow" p14:dur="2000" advTm="23562"/>
    </mc:Choice>
    <mc:Fallback xmlns="">
      <p:transition spd="slow" advTm="2356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22533" name="Picture 22532" descr="Outdoor warehouse">
            <a:extLst>
              <a:ext uri="{FF2B5EF4-FFF2-40B4-BE49-F238E27FC236}">
                <a16:creationId xmlns:a16="http://schemas.microsoft.com/office/drawing/2014/main" id="{A9920100-B81C-A43E-6952-6BC6CE5A1F96}"/>
              </a:ext>
            </a:extLst>
          </p:cNvPr>
          <p:cNvPicPr>
            <a:picLocks noChangeAspect="1"/>
          </p:cNvPicPr>
          <p:nvPr/>
        </p:nvPicPr>
        <p:blipFill rotWithShape="1">
          <a:blip r:embed="rId6">
            <a:alphaModFix amt="35000"/>
          </a:blip>
          <a:srcRect l="81" r="11225" b="-1"/>
          <a:stretch/>
        </p:blipFill>
        <p:spPr>
          <a:xfrm>
            <a:off x="20" y="2030"/>
            <a:ext cx="9143980" cy="6855970"/>
          </a:xfrm>
          <a:prstGeom prst="rect">
            <a:avLst/>
          </a:prstGeom>
        </p:spPr>
      </p:pic>
      <p:sp>
        <p:nvSpPr>
          <p:cNvPr id="22537" name="Rectangle 22536">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85346" y="609600"/>
            <a:ext cx="7765321" cy="1326321"/>
          </a:xfrm>
        </p:spPr>
        <p:txBody>
          <a:bodyPr>
            <a:normAutofit/>
          </a:bodyPr>
          <a:lstStyle/>
          <a:p>
            <a:pPr eaLnBrk="1" hangingPunct="1">
              <a:defRPr/>
            </a:pPr>
            <a:r>
              <a:rPr lang="en-US" dirty="0"/>
              <a:t>Site Selection</a:t>
            </a:r>
          </a:p>
        </p:txBody>
      </p:sp>
      <p:sp>
        <p:nvSpPr>
          <p:cNvPr id="22531" name="Content Placeholder 2"/>
          <p:cNvSpPr>
            <a:spLocks noGrp="1"/>
          </p:cNvSpPr>
          <p:nvPr>
            <p:ph idx="1"/>
          </p:nvPr>
        </p:nvSpPr>
        <p:spPr>
          <a:xfrm>
            <a:off x="685346" y="2096064"/>
            <a:ext cx="7765321" cy="3695136"/>
          </a:xfrm>
        </p:spPr>
        <p:txBody>
          <a:bodyPr>
            <a:normAutofit/>
          </a:bodyPr>
          <a:lstStyle/>
          <a:p>
            <a:pPr eaLnBrk="1" hangingPunct="1"/>
            <a:r>
              <a:rPr lang="en-US" altLang="en-US" dirty="0"/>
              <a:t>Criteria</a:t>
            </a:r>
          </a:p>
          <a:p>
            <a:pPr lvl="1" eaLnBrk="1" hangingPunct="1"/>
            <a:r>
              <a:rPr lang="en-US" altLang="en-US" u="sng" dirty="0">
                <a:hlinkClick r:id="rId7"/>
              </a:rPr>
              <a:t>Eight Areas of Responsibilities for Health Educators Specialists.</a:t>
            </a:r>
            <a:endParaRPr lang="en-US" altLang="en-US" dirty="0"/>
          </a:p>
          <a:p>
            <a:pPr eaLnBrk="1" hangingPunct="1"/>
            <a:r>
              <a:rPr lang="en-US" altLang="en-US" dirty="0"/>
              <a:t>Site Selection resources</a:t>
            </a:r>
          </a:p>
          <a:p>
            <a:pPr lvl="1" eaLnBrk="1" hangingPunct="1"/>
            <a:r>
              <a:rPr lang="en-US" altLang="en-US" u="sng" dirty="0">
                <a:hlinkClick r:id="rId8"/>
              </a:rPr>
              <a:t>Internship List</a:t>
            </a:r>
            <a:r>
              <a:rPr lang="en-US" altLang="en-US" u="sng" dirty="0"/>
              <a:t> and </a:t>
            </a:r>
            <a:r>
              <a:rPr lang="en-US" altLang="en-US" dirty="0">
                <a:hlinkClick r:id="rId8"/>
              </a:rPr>
              <a:t>Search Engines </a:t>
            </a:r>
            <a:r>
              <a:rPr lang="en-US" altLang="en-US" dirty="0"/>
              <a:t>at website</a:t>
            </a:r>
          </a:p>
          <a:p>
            <a:pPr eaLnBrk="1" hangingPunct="1"/>
            <a:r>
              <a:rPr lang="en-US" altLang="en-US" dirty="0"/>
              <a:t>Settings</a:t>
            </a:r>
          </a:p>
        </p:txBody>
      </p:sp>
      <p:pic>
        <p:nvPicPr>
          <p:cNvPr id="3" name="Recorded Sound">
            <a:hlinkClick r:id="" action="ppaction://media"/>
            <a:extLst>
              <a:ext uri="{FF2B5EF4-FFF2-40B4-BE49-F238E27FC236}">
                <a16:creationId xmlns:a16="http://schemas.microsoft.com/office/drawing/2014/main" id="{EA45C43D-72E3-7C34-0B0C-7049EA1543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E96B8F7B-5703-4020-98EE-CABA4AD67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ctrTitle"/>
          </p:nvPr>
        </p:nvSpPr>
        <p:spPr>
          <a:xfrm>
            <a:off x="685345" y="1122362"/>
            <a:ext cx="8839655" cy="3574369"/>
          </a:xfrm>
        </p:spPr>
        <p:txBody>
          <a:bodyPr>
            <a:normAutofit/>
          </a:bodyPr>
          <a:lstStyle/>
          <a:p>
            <a:pPr algn="l" eaLnBrk="1" fontAlgn="auto" hangingPunct="1">
              <a:spcAft>
                <a:spcPts val="0"/>
              </a:spcAft>
              <a:defRPr/>
            </a:pPr>
            <a:r>
              <a:rPr lang="en-US" altLang="en-US" sz="4700" dirty="0"/>
              <a:t>Where Public Health  Specialists Work…</a:t>
            </a:r>
          </a:p>
        </p:txBody>
      </p:sp>
      <p:sp>
        <p:nvSpPr>
          <p:cNvPr id="3075" name="Rectangle 3"/>
          <p:cNvSpPr>
            <a:spLocks noGrp="1" noChangeArrowheads="1"/>
          </p:cNvSpPr>
          <p:nvPr>
            <p:ph type="subTitle" idx="1"/>
          </p:nvPr>
        </p:nvSpPr>
        <p:spPr>
          <a:xfrm>
            <a:off x="685345" y="4696732"/>
            <a:ext cx="5894659" cy="1186543"/>
          </a:xfrm>
        </p:spPr>
        <p:txBody>
          <a:bodyPr rtlCol="0">
            <a:normAutofit/>
          </a:bodyPr>
          <a:lstStyle/>
          <a:p>
            <a:pPr algn="l" eaLnBrk="1" fontAlgn="auto" hangingPunct="1">
              <a:spcAft>
                <a:spcPts val="0"/>
              </a:spcAft>
              <a:defRPr/>
            </a:pPr>
            <a:endParaRPr lang="en-US" altLang="en-US"/>
          </a:p>
        </p:txBody>
      </p:sp>
      <p:pic>
        <p:nvPicPr>
          <p:cNvPr id="2" name="tmp392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750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pic>
        <p:nvPicPr>
          <p:cNvPr id="4" name="Recorded Sound">
            <a:hlinkClick r:id="" action="ppaction://media"/>
            <a:extLst>
              <a:ext uri="{FF2B5EF4-FFF2-40B4-BE49-F238E27FC236}">
                <a16:creationId xmlns:a16="http://schemas.microsoft.com/office/drawing/2014/main" id="{C959EBEE-5AAB-E135-E752-C0F2C12471A7}"/>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84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9538|recordLength=19549|start=0|end=19538|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ujAAAAAAAAAF+P///wxBY3Rpb25UeXBlVjEBAAAAB3ZhbHVlX18ACAIAAAAAAAAAAQUAAAAEAAAACQkAAAAJCgAAAG1E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AKAAAACgAAAAEJAAAABgAAAP8AAAAAAAAAAAAACEAAAAHy////9P///wEAAAAAAAAAAAAIQAEKAAAABwAAAAkPAAAADwAAAA8AAAAHDQAAAAABAAAAEAAAAAQKSW5rUG9pbnRWMQIAAAAJEAAAAAkRAAAACRIAAAAJEwAAAAkUAAAACRUAAAAJFgAAAAkXAAAACRgAAAAJGQAAAA0GBw8AAAAAAQAAABAAAAAECklua1BvaW50VjECAAAACRoAAAAJGwAAAAkcAAAACR0AAAAJHgAAAAkfAAAACSAAAAAJIQAAAAkiAAAACSMAAAAJJAAAAAklAAAACSYAAAAJJwAAAAkoAAAACgUQAAAACklua1BvaW50VjEEAAAAAVgBWQ5QcmVzc3VyZUZhY3RvcglUaW1lU3RhbXAAAAAABgYLEAIAAABAwlykuTasPwDweZ6yXpc/AAAAPwAAAAAAAAAAAREAAAAQAAAAKNJMI5Pysz8A8Hmesl6XPwAAAD8AAAAAAAAAAAESAAAAEAAAAIhDa3TJybk/APB5nrJelz8AAAA/FQAAAAAAAAABEwAAABAAAACQtInF/6C/PwDweZ6yXpc/AAAAPyQAAAAAAAAAARQAAAAQAAAA0BJUCxu8wj8A8Hmesl6XPwAAAD80AAAAAAAAAAEVAAAAEAAAAHxL4zO2p8U/APB5nrJelz8AAAA/QwAAAAAAAAABFgAAABAAAAAEhHJcUZPIP8DFzlfbhaA/AAAAP1MAAAAAAAAAARcAAAAQAAAAjLwBhex+yz9Ak2BgXVylPwAAAD9TAAAAAAAAAAEYAAAAEAAAADj1kK2Has4/QJNgYF1cpT8AAAA/YwAAAAAAAAABGQAAABAAAAD0FhBrEavQP0CTYGBdXKU/AAAAP2MAAAAAAAAAARoAAAAQAAAAjE+fk6yW0z/M9vkpOqruPwAAAD8AAAAAAAAAAAEbAAAAEAAAAM7r5id6DNU/zPb5KTqq7j8AAAA/AAAAAAAAAAABHAAAABAAAAAQiC68R4LWP8z2+Sk6qu4/AAAAP30AAAAAAAAAAR0AAAAQAAAArsC95OJt2T/M9vkpOqruPwAAAD+MAAAAAAAAAAEeAAAAEAAAAIqVlKFLz90/zPb5KTqq7j8AAAA/jAAAAAAAAAABHwAAABAAAAAR5xFlc13gP8z2+Sk6qu4/AAAAP5wAAAAAAAAAASAAAAAQAAAAgVF9wyeO4j/M9vkpOqruPwAAAD+cAAAAAAAAAAEhAAAAEAAAAPm76CHcvuQ/nBODSqL37j8AAAA/qwAAAAAAAAABIgAAABAAAABnJlSAkO/mP5wTg0qi9+4/AAAAP6sAAAAAAAAAASMAAAAQAAAA05C/3kQg6T+cE4NKovfuPwAAAD+7AAAAAAAAAAEkAAAAEAAAABctB3MSluo/nBODSqL37j8AAAA/uwAAAAAAAAABJQAAABAAAABlyU4H4AvsP3wwDGsKRe8/AAAAP8sAAAAAAAAAASYAAAAQAAAAh5dy0cbG7D98MAxrCkXvPwAAAD/LAAAAAAAAAAEnAAAAEAAAALFllputge0/fDAMawpF7z8AAAA/2gAAAAAAAAABKAAAABAAAADdM7pllDzuP3wwDGsKRe8/AAAAP9oAAAAAAAAACw=="/>
</p:tagLst>
</file>

<file path=ppt/tags/tag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UAAAAPAAAABwMAAAAAAQAAAAgAAAAECUlua0F0b21WMQIAAAAJBAAAAAkFAAAACQYAAAAJBwAAAAkIAAAADQMFBAAAAAtQZW5TdHJva2VWMQQAAAAKQXR0cmlidXRlcwVUcmFjZQlTdGFydFRpbWUEVHlwZQQEAAQPUGVuQXR0cmlidXRlc1YxAgAAAApJbmtUcmFjZVYxAgAAABAMQWN0aW9uVHlwZVYxAgAAAAIAAAAJCQAAAAkKAAAAGhkAAAAAAAAF9f///wxBY3Rpb25UeXBlVjEBAAAAB3ZhbHVlX18ACAIAAAAAAAAAAQUAAAAEAAAACQwAAAAJDQAAAJ8jAAAAAAAAAfL////1////AAAAAAEGAAAABAAAAAkPAAAACRAAAAD1JgAAAAAAAAHv////9f///wAAAAABBwAAAAQAAAAJEgAAAAkTAAAAcisAAAAAAAAB7P////X///8AAAAAAQgAAAAEAAAACRUAAAAJFgAAACY2AAAAAAAAAen////1////AAAAAAUJAAAAD1BlbkF0dHJpYnV0ZXNWMQoAAAAHX2NvbG9yQQdfY29sb3JSB19jb2xvckcHX2NvbG9yQgpGaXRUb0N1cnZlBkhlaWdodA5JZ25vcmVQcmVzc3VyZQ1Jc0hpZ2hsaWdodGVyBVNoYXBlBVdpZHRoAAAAAAAAAAAEAAICAgIBBgEBDEJydXNoU2hhcGVWMQIAAAAGAgAAAP8AAAAAAAAAAAAACEAAAAXo////DEJydXNoU2hhcGVWMQEAAAAHdmFsdWVfXwAIAgAAAAEAAAAAAAAAAAAIQAUKAAAACklua1RyYWNlVjEDAAAADUxpc3RgMStfaXRlbXMMTGlzdGAxK19zaXplD0xpc3RgMStfdmVyc2lvbgQAABhTaGFyZWQuSW5raW5nLklua1BvaW50W10CAAAACAgCAAAACRkAAAAFAAAABQAAAAEMAAAACQAAAP8AAAAAAAAAAAAACEAAAAHm////6P///wEAAAAAAAAAAAAIQAENAAAACgAAAAkbAAAACQAAAAkAAAABDwAAAAkAAAD/AAAAAAAAAAAAAAhAAAAB5P///+j///8BAAAAAAAAAAAACEABEAAAAAoAAAAJHQAAAAsAAAALAAAAARIAAAAJAAAA/wAAAAAAAAAAAAAIQAAAAeL////o////AQAAAAAAAAAAAAhAARMAAAAKAAAACR8AAAAJAAAACQAAAAEVAAAACQAAAP8AAAAAAAAAAAAACEAAAAHg////6P///wEAAAAAAAAAAAAIQAEWAAAACgAAAAkhAAAACwAAAAsAAAAHGQAAAAABAAAACAAAAAQKSW5rUG9pbnRWMQIAAAAJIgAAAAkjAAAACSQAAAAJJQAAAAkmAAAADQMHGwAAAAABAAAAEAAAAAQKSW5rUG9pbnRWMQIAAAAJJwAAAAkoAAAACSkAAAAJKgAAAAkrAAAACSwAAAAJLQAAAAkuAAAACS8AAAANBwcdAAAAAAEAAAAQAAAABApJbmtQb2ludFYxAgAAAAkwAAAACTEAAAAJMgAAAAkzAAAACTQAAAAJNQAAAAk2AAAACTcAAAAJOAAAAAk5AAAACToAAAANBQcfAAAAAAEAAAAQAAAABApJbmtQb2ludFYxAgAAAAk7AAAACTwAAAAJPQAAAAk+AAAACT8AAAAJQAAAAAlBAAAACUIAAAAJQwAAAA0HByEAAAAAAQAAABAAAAAECklua1BvaW50VjECAAAACUQAAAAJRQAAAAlGAAAACUcAAAAJSAAAAAlJAAAACUoAAAAJSwAAAAlMAAAACU0AAAAJTgAAAA0FBSIAAAAKSW5rUG9pbnRWMQQAAAABWAFZDlByZXNzdXJlRmFjdG9yCVRpbWVTdGFtcAAAAAAGBgsQAgAAAKANzRGdlas/QAH+3DzqkD8AAAA/AAAAAAAAAAABIwAAACIAAACgDc0RnZWrP4Bz2Nk1lYs/AAAAPwAAAAAAAAAAASQAAAAiAAAAwMynm6qAsz8A5bT58VWFPwAAAD8fAAAAAAAAAAElAAAAIgAAALASaa6GNrk/AOW0+fFVhT8AAAA/rAAAAAAAAAABJgAAACIAAADwWCrBYuy+P4CqIjNcLX4/AAAAP7sAAAAAAAAAAScAAAAiAAAAgFt4j9e8zT8O4jO0kqDSPwAAAD8AAAAAAAAAAAEoAAAAIgAAAFB/bMziS9A/DuIztJKg0j8AAAA/AAAAAAAAAAABKQAAACIAAADM0BzRWbnRPw7iM7SSoNI/AAAAPz8AAAAAAAAAASoAAAAiAAAATCLN1dAm0z8O4jO0kqDSPwAAAD9OAAAAAAAAAAErAAAAIgAAANxzfdpHlNQ/DuIztJKg0j8AAAA/XgAAAAAAAAABLAAAACIAAABsxS3fvgHWPw7iM7SSoNI/AAAAP14AAAAAAAAAAS0AAAAiAAAAbMUt374B1j+WxTKVmG7SPwAAAD9uAAAAAAAAAAEuAAAAIgAAAOwW3uM1b9c/lsUylZhu0j8AAAA/fQAAAAAAAAABLwAAACIAAADsFt7jNW/XPyKpMXaePNI/AAAAP40AAAAAAAAAATAAAAAiAAAAcM/1aR9Rwj9b1UCXeyXgPwAAAD8AAAAAAAAAAAExAAAAIgAAAHDP9WkfUcI/H0fAh34M4D8AAAA/AAAAAAAAAAABMgAAACIAAABwclZzDSzFPx9HwId+DOA/AAAAPy8AAAAAAAAAATMAAAAiAAAAgFt4j9e8zT/GcX/wAuffPwAAAD8+AAAAAAAAAAE0AAAAIgAAAMzQHNFZudE/xnF/8ALn3z8AAAA/TgAAAAAAAAABNQAAACIAAABMIs3V0CbTP05VftEItd8/AAAAP04AAAAAAAAAATYAAAAiAAAAbMUt374B1j9OVX7RCLXfPwAAAD9dAAAAAAAAAAE3AAAAIgAAAOwW3uM1b9c/TlV+0Qi13z8AAAA/XQAAAAAAAAABOAAAACIAAAB4aI7orNzYP05VftEItd8/AAAAP20AAAAAAAAAATkAAAAiAAAA+Lk+7SNK2j9OVX7RCLXfPwAAAD99AAAAAAAAAAE6AAAAIgAAAHQL7/Gat9s/TlV+0Qi13z8AAAA/fQAAAAAAAAABOwAAACIAAAAEXZ/2ESXdP5vyaRKiXuc/AAAAPwAAAAAAAAAAATwAAAAiAAAA/P//////3z+b8mkSol7nPwAAAD/bAAAAAAAAAAE9AAAAIgAAAER6CIcyJOI/m/JpEqJe5z8AAAA/6gAAAAAAAAABPgAAACIAAAAKo2AJ7triP5vyaRKiXuc/AAAAP+oAAAAAAAAAAT8AAAAiAAAAivQQDmVI5D9jZOkCpUXnPwAAAD/6AAAAAAAAAAFAAAAAIgAAAFAdaZAg/+Q/Y2TpAqVF5z8AAAA/+gAAAAAAAAABQQAAACIAAAAQRsES3LXlP2Nk6QKlRec/AAAAPwkBAAAAAAAAAUIAAAAiAAAA1m4ZlZds5j8j1mjzpyznPwAAAD8JAQAAAAAAAAFDAAAAIgAAAKCXcRdTI+c/I9Zo86cs5z8AAAA/GQEAAAAAAAABRAAAACIAAAD4uT7tI0raP28sGTioqu8/AAAAPwAAAAAAAAAAAUUAAAAiAAAAdAvv8Zq32z9vLBk4qKrvPwAAAD8AAAAAAAAAAAFGAAAAIgAAAICuT/uIkt4/bywZOKiq7z8AAAA/PgAAAAAAAAABRwAAACIAAABEegiHMiTiP6u6mUelw+8/AAAAP04AAAAAAAAAAUgAAAAiAAAAivQQDmVI5D+ruplHpcPvPwAAAD9OAAAAAAAAAAFJAAAAIgAAANZuGZWXbOY/q7qZR6XD7z8AAAA/XQAAAAAAAAABSgAAACIAAAAc6SEcypDoP6u6mUelw+8/AAAAP10AAAAAAAAAAUsAAAAiAAAAYmMqo/y06j+ruplHpcPvPwAAAD9tAAAAAAAAAAFMAAAAIgAAAKbdMiov2ew/q7qZR6XD7z8AAAA/bQAAAAAAAAABTQAAACIAAABuBous6o/tP6u6mUelw+8/AAAAP30AAAAAAAAAAU4AAAAiAAAAJi/jLqZG7j+ruplHpcPvPwAAAD99AAAAAAAAAAs="/>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Damask</Template>
  <TotalTime>1428</TotalTime>
  <Words>1849</Words>
  <Application>Microsoft Office PowerPoint</Application>
  <PresentationFormat>On-screen Show (4:3)</PresentationFormat>
  <Paragraphs>225</Paragraphs>
  <Slides>50</Slides>
  <Notes>34</Notes>
  <HiddenSlides>0</HiddenSlides>
  <MMClips>38</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Damask</vt:lpstr>
      <vt:lpstr>Internships</vt:lpstr>
      <vt:lpstr>What it might look like</vt:lpstr>
      <vt:lpstr>Internships</vt:lpstr>
      <vt:lpstr>PowerPoint Presentation</vt:lpstr>
      <vt:lpstr>Requirements And Deadlines</vt:lpstr>
      <vt:lpstr>Procedures</vt:lpstr>
      <vt:lpstr>PowerPoint Presentation</vt:lpstr>
      <vt:lpstr>Site Selection</vt:lpstr>
      <vt:lpstr>Where Public Health  Specialists Work…</vt:lpstr>
      <vt:lpstr>Community/Public Health Settings</vt:lpstr>
      <vt:lpstr>Government</vt:lpstr>
      <vt:lpstr>Government</vt:lpstr>
      <vt:lpstr>Business &amp; Industry</vt:lpstr>
      <vt:lpstr>Business &amp; Industry  </vt:lpstr>
      <vt:lpstr>Health Care Settings</vt:lpstr>
      <vt:lpstr>Health Care Settings</vt:lpstr>
      <vt:lpstr>Health Care Settings</vt:lpstr>
      <vt:lpstr>A Word  about hospitals…. </vt:lpstr>
      <vt:lpstr>Compliance Department</vt:lpstr>
      <vt:lpstr>PowerPoint Presentation</vt:lpstr>
      <vt:lpstr>Education &amp; Training</vt:lpstr>
      <vt:lpstr>PowerPoint Presentation</vt:lpstr>
      <vt:lpstr>PowerPoint Presentation</vt:lpstr>
      <vt:lpstr>Development</vt:lpstr>
      <vt:lpstr>PowerPoint Presentation</vt:lpstr>
      <vt:lpstr>Health &amp; Safety</vt:lpstr>
      <vt:lpstr>PowerPoint Presentation</vt:lpstr>
      <vt:lpstr>Human Resources Department </vt:lpstr>
      <vt:lpstr>PowerPoint Presentation</vt:lpstr>
      <vt:lpstr>Operations Dept.</vt:lpstr>
      <vt:lpstr>PowerPoint Presentation</vt:lpstr>
      <vt:lpstr>Infection Control</vt:lpstr>
      <vt:lpstr>PowerPoint Presentation</vt:lpstr>
      <vt:lpstr>Marketing and Communications </vt:lpstr>
      <vt:lpstr>PowerPoint Presentation</vt:lpstr>
      <vt:lpstr>Job Description: Communication Specialist</vt:lpstr>
      <vt:lpstr>Examples- Hospital Departments</vt:lpstr>
      <vt:lpstr>Colleges/Universities</vt:lpstr>
      <vt:lpstr>International</vt:lpstr>
      <vt:lpstr> </vt:lpstr>
      <vt:lpstr>Possible agency requirements…</vt:lpstr>
      <vt:lpstr>Procedures…</vt:lpstr>
      <vt:lpstr>Prior to the meeting  </vt:lpstr>
      <vt:lpstr>After the meeting: </vt:lpstr>
      <vt:lpstr>PowerPoint Presentation</vt:lpstr>
      <vt:lpstr>After the Meeting….</vt:lpstr>
      <vt:lpstr>Procedures….</vt:lpstr>
      <vt:lpstr>Student Internship Agreement Form </vt:lpstr>
      <vt:lpstr>Requirements During the Internship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AAHS405</dc:creator>
  <cp:lastModifiedBy>Nikki Hillier</cp:lastModifiedBy>
  <cp:revision>59</cp:revision>
  <dcterms:created xsi:type="dcterms:W3CDTF">2008-01-08T14:24:17Z</dcterms:created>
  <dcterms:modified xsi:type="dcterms:W3CDTF">2023-07-10T12:51:38Z</dcterms:modified>
</cp:coreProperties>
</file>