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6" autoAdjust="0"/>
    <p:restoredTop sz="48167" autoAdjust="0"/>
  </p:normalViewPr>
  <p:slideViewPr>
    <p:cSldViewPr>
      <p:cViewPr varScale="1">
        <p:scale>
          <a:sx n="36" d="100"/>
          <a:sy n="36" d="100"/>
        </p:scale>
        <p:origin x="-212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5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D86CF-420C-468F-883C-8EDF8E3FE651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E4C8C-4735-4784-B2D1-DED413C10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9B425-8365-4740-B4BA-56DC36C650E0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26EB9-8030-4CC3-B9B0-3B9F19556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26EB9-8030-4CC3-B9B0-3B9F19556D8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3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26EB9-8030-4CC3-B9B0-3B9F19556D8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26EB9-8030-4CC3-B9B0-3B9F19556D8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26EB9-8030-4CC3-B9B0-3B9F19556D8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26EB9-8030-4CC3-B9B0-3B9F19556D8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26EB9-8030-4CC3-B9B0-3B9F19556D8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26EB9-8030-4CC3-B9B0-3B9F19556D8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26EB9-8030-4CC3-B9B0-3B9F19556D8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26EB9-8030-4CC3-B9B0-3B9F19556D8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26EB9-8030-4CC3-B9B0-3B9F19556D8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26EB9-8030-4CC3-B9B0-3B9F19556D8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3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26EB9-8030-4CC3-B9B0-3B9F19556D8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26EB9-8030-4CC3-B9B0-3B9F19556D8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2"/>
            <a:endParaRPr lang="en-US" sz="11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26EB9-8030-4CC3-B9B0-3B9F19556D8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107" y="1905000"/>
            <a:ext cx="6859786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107" y="5105400"/>
            <a:ext cx="6859786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grpSp>
        <p:nvGrpSpPr>
          <p:cNvPr id="4" name="line"/>
          <p:cNvGrpSpPr/>
          <p:nvPr/>
        </p:nvGrpSpPr>
        <p:grpSpPr bwMode="invGray">
          <a:xfrm>
            <a:off x="1188982" y="4724400"/>
            <a:ext cx="6475638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xmlns="" val="674356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F201-F45F-4613-83E7-B2CC0CAA22A8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D6AD-B882-4881-9C2D-D46DEEE736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6793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4338754" y="3480593"/>
            <a:ext cx="6492240" cy="48019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73233" y="274639"/>
            <a:ext cx="1028968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128" y="277814"/>
            <a:ext cx="6859787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F201-F45F-4613-83E7-B2CC0CAA22A8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D6AD-B882-4881-9C2D-D46DEEE736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1791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F201-F45F-4613-83E7-B2CC0CAA22A8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D6AD-B882-4881-9C2D-D46DEEE736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4472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188982" y="4724400"/>
            <a:ext cx="6475638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7" y="1905000"/>
            <a:ext cx="6859786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107" y="5102526"/>
            <a:ext cx="6859786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F201-F45F-4613-83E7-B2CC0CAA22A8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D6AD-B882-4881-9C2D-D46DEEE736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8797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line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2107" y="1905000"/>
            <a:ext cx="3315563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32" y="1905000"/>
            <a:ext cx="3315562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F201-F45F-4613-83E7-B2CC0CAA22A8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D6AD-B882-4881-9C2D-D46DEEE736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3294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line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107" y="1905000"/>
            <a:ext cx="3313277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2107" y="2819400"/>
            <a:ext cx="3313277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8616" y="1905000"/>
            <a:ext cx="3313277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88616" y="2819400"/>
            <a:ext cx="3313277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F201-F45F-4613-83E7-B2CC0CAA22A8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D6AD-B882-4881-9C2D-D46DEEE736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2491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line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F201-F45F-4613-83E7-B2CC0CAA22A8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D6AD-B882-4881-9C2D-D46DEEE736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1561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F201-F45F-4613-83E7-B2CC0CAA22A8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D6AD-B882-4881-9C2D-D46DEEE736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5966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frame"/>
          <p:cNvGrpSpPr/>
          <p:nvPr/>
        </p:nvGrpSpPr>
        <p:grpSpPr bwMode="invGray">
          <a:xfrm>
            <a:off x="3314242" y="1630822"/>
            <a:ext cx="4719500" cy="4575885"/>
            <a:chOff x="4417839" y="1630821"/>
            <a:chExt cx="6291028" cy="4575885"/>
          </a:xfrm>
        </p:grpSpPr>
        <p:grpSp>
          <p:nvGrpSpPr>
            <p:cNvPr id="9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0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11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12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13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14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3436" y="1905000"/>
            <a:ext cx="4253068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2107" y="3429000"/>
            <a:ext cx="2057936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F201-F45F-4613-83E7-B2CC0CAA22A8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D6AD-B882-4881-9C2D-D46DEEE736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2116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frame"/>
          <p:cNvGrpSpPr/>
          <p:nvPr/>
        </p:nvGrpSpPr>
        <p:grpSpPr bwMode="invGray">
          <a:xfrm flipH="1">
            <a:off x="1085908" y="1630822"/>
            <a:ext cx="4719500" cy="4575885"/>
            <a:chOff x="4417839" y="1630821"/>
            <a:chExt cx="6291028" cy="4575885"/>
          </a:xfrm>
        </p:grpSpPr>
        <p:grpSp>
          <p:nvGrpSpPr>
            <p:cNvPr id="9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0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11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12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13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14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09719" y="1884311"/>
            <a:ext cx="4253068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1014" y="3411748"/>
            <a:ext cx="2057936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F201-F45F-4613-83E7-B2CC0CAA22A8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D6AD-B882-4881-9C2D-D46DEEE736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7694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108" y="1905000"/>
            <a:ext cx="6859786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58287" y="6400801"/>
            <a:ext cx="933137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7F201-F45F-4613-83E7-B2CC0CAA22A8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2107" y="6400801"/>
            <a:ext cx="4744685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44419" y="6400801"/>
            <a:ext cx="857475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3D6AD-B882-4881-9C2D-D46DEEE736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Motivational Interviewing for College Police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Officer Dave </a:t>
            </a:r>
            <a:r>
              <a:rPr lang="en-US" dirty="0" err="1" smtClean="0"/>
              <a:t>Closson</a:t>
            </a:r>
            <a:endParaRPr lang="en-US" dirty="0" smtClean="0"/>
          </a:p>
          <a:p>
            <a:r>
              <a:rPr lang="en-US" dirty="0" smtClean="0"/>
              <a:t>Eastern Illinois University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 for Campus Police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What are Police?</a:t>
            </a:r>
          </a:p>
          <a:p>
            <a:endParaRPr lang="en-US" sz="3200" dirty="0" smtClean="0"/>
          </a:p>
          <a:p>
            <a:pPr lvl="1"/>
            <a:r>
              <a:rPr lang="en-US" sz="2800" dirty="0" smtClean="0"/>
              <a:t>Skilled communicators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Problem Solvers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Lie detectors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 for Campus Police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The goal for police interactions</a:t>
            </a:r>
          </a:p>
          <a:p>
            <a:pPr lvl="1"/>
            <a:r>
              <a:rPr lang="en-US" sz="2800" dirty="0" smtClean="0"/>
              <a:t>15 minutes or less, 64 percent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Be opportunistic!! 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Sometimes providing good information badly …</a:t>
            </a:r>
            <a:endParaRPr lang="en-US" sz="2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Taking it to the Next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MI Style</a:t>
            </a:r>
          </a:p>
          <a:p>
            <a:pPr lvl="1"/>
            <a:r>
              <a:rPr lang="en-US" sz="2800" dirty="0" smtClean="0"/>
              <a:t>Express empathy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Roll with resistance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Develop discrepancy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Support self efficacy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Taking it to the Next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MI-OARS</a:t>
            </a:r>
          </a:p>
          <a:p>
            <a:pPr lvl="1"/>
            <a:r>
              <a:rPr lang="en-US" sz="2800" dirty="0" smtClean="0"/>
              <a:t>Open ended questions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Affirmations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Reflections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Summaries</a:t>
            </a:r>
            <a:endParaRPr lang="en-US" sz="2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Taking it to the Next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MI Motivation</a:t>
            </a:r>
          </a:p>
          <a:p>
            <a:pPr lvl="1"/>
            <a:r>
              <a:rPr lang="en-US" sz="2800" dirty="0" smtClean="0"/>
              <a:t>Forward focus</a:t>
            </a:r>
          </a:p>
          <a:p>
            <a:pPr lvl="1"/>
            <a:r>
              <a:rPr lang="en-US" sz="2800" dirty="0" smtClean="0"/>
              <a:t>Raise interest</a:t>
            </a:r>
          </a:p>
          <a:p>
            <a:pPr lvl="1"/>
            <a:r>
              <a:rPr lang="en-US" sz="2800" dirty="0" smtClean="0"/>
              <a:t>Things to scale</a:t>
            </a:r>
          </a:p>
          <a:p>
            <a:pPr lvl="1"/>
            <a:r>
              <a:rPr lang="en-US" sz="2800" dirty="0" smtClean="0"/>
              <a:t>Giving advice without telling what to do</a:t>
            </a:r>
          </a:p>
          <a:p>
            <a:pPr lvl="1"/>
            <a:r>
              <a:rPr lang="en-US" sz="2800" dirty="0" smtClean="0"/>
              <a:t>Linking talk to action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Police already have the skills</a:t>
            </a:r>
          </a:p>
          <a:p>
            <a:endParaRPr lang="en-US" sz="3200" dirty="0" smtClean="0"/>
          </a:p>
          <a:p>
            <a:r>
              <a:rPr lang="en-US" sz="3200" dirty="0" smtClean="0"/>
              <a:t>Small changes</a:t>
            </a:r>
          </a:p>
          <a:p>
            <a:endParaRPr lang="en-US" sz="3200" dirty="0" smtClean="0"/>
          </a:p>
          <a:p>
            <a:r>
              <a:rPr lang="en-US" sz="3200" dirty="0" smtClean="0"/>
              <a:t>Reflection time</a:t>
            </a:r>
            <a:endParaRPr lang="en-US" sz="32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Questions</a:t>
            </a:r>
            <a:r>
              <a:rPr lang="en-US" dirty="0" smtClean="0"/>
              <a:t>????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0" y="2438400"/>
            <a:ext cx="6400800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/>
              <a:t>Contact information: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	Officer Dave </a:t>
            </a:r>
            <a:r>
              <a:rPr lang="en-US" sz="3200" dirty="0" err="1" smtClean="0"/>
              <a:t>Closson</a:t>
            </a:r>
            <a:r>
              <a:rPr lang="en-US" sz="3200" dirty="0" smtClean="0"/>
              <a:t>	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	djclosson@eiu.edu</a:t>
            </a:r>
            <a:endParaRPr lang="en-US" sz="3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Walters, S., &amp; Baer, J. (2006). </a:t>
            </a:r>
            <a:r>
              <a:rPr lang="en-US" i="1" dirty="0" smtClean="0"/>
              <a:t>Talking with college  	students about alcohol</a:t>
            </a:r>
            <a:r>
              <a:rPr lang="en-US" dirty="0" smtClean="0"/>
              <a:t>. New York: The 	Guilford Press.</a:t>
            </a:r>
          </a:p>
          <a:p>
            <a:r>
              <a:rPr lang="en-US" dirty="0" smtClean="0"/>
              <a:t>Walters, S., Clark, M., </a:t>
            </a:r>
            <a:r>
              <a:rPr lang="en-US" dirty="0" err="1" smtClean="0"/>
              <a:t>Gingerich</a:t>
            </a:r>
            <a:r>
              <a:rPr lang="en-US" dirty="0" smtClean="0"/>
              <a:t>, R., &amp; Meltzer, M. 	(2007). </a:t>
            </a:r>
            <a:r>
              <a:rPr lang="en-US" i="1" dirty="0" smtClean="0"/>
              <a:t>Motivating offenders to change</a:t>
            </a:r>
            <a:r>
              <a:rPr lang="en-US" dirty="0" smtClean="0"/>
              <a:t>. 	Washington DC: U.S, Department of Justice 	National Institute of Corrections.</a:t>
            </a:r>
          </a:p>
          <a:p>
            <a:r>
              <a:rPr lang="en-US" dirty="0" smtClean="0"/>
              <a:t>Sciacca, K. (2009). </a:t>
            </a:r>
            <a:r>
              <a:rPr lang="en-US" i="1" dirty="0" smtClean="0"/>
              <a:t>Motivational interviewing - glossary and fact sheet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Game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Background of Motivational Interviewing (MI)</a:t>
            </a:r>
          </a:p>
          <a:p>
            <a:r>
              <a:rPr lang="en-US" sz="2800" dirty="0" smtClean="0"/>
              <a:t>Learning &amp; Behavior Change</a:t>
            </a:r>
          </a:p>
          <a:p>
            <a:r>
              <a:rPr lang="en-US" sz="2800" dirty="0" smtClean="0"/>
              <a:t>MI for Campus Police</a:t>
            </a:r>
          </a:p>
          <a:p>
            <a:r>
              <a:rPr lang="en-US" sz="2800" dirty="0" smtClean="0"/>
              <a:t>Skills and Techniques</a:t>
            </a:r>
          </a:p>
          <a:p>
            <a:r>
              <a:rPr lang="en-US" sz="2800" dirty="0" smtClean="0"/>
              <a:t>Summary &amp; Reflection</a:t>
            </a:r>
            <a:endParaRPr lang="en-US" sz="2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Fundamental principles of motivational interviewing</a:t>
            </a:r>
          </a:p>
          <a:p>
            <a:r>
              <a:rPr lang="en-US" sz="3200" dirty="0" smtClean="0"/>
              <a:t>The skills and techniques of motivational interviewing </a:t>
            </a:r>
          </a:p>
          <a:p>
            <a:r>
              <a:rPr lang="en-US" sz="3200" dirty="0" smtClean="0"/>
              <a:t>The application of motivational interviewing by college police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Motivational Interviewing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>
              <a:spcBef>
                <a:spcPts val="1800"/>
              </a:spcBef>
              <a:buFont typeface="Arial" pitchFamily="34" charset="0"/>
              <a:buChar char="▪"/>
            </a:pPr>
            <a:r>
              <a:rPr lang="en-US" sz="2800" dirty="0" smtClean="0"/>
              <a:t>“A person centered form of guiding to elicit and strengthen motivation for change.” (Miller and </a:t>
            </a:r>
            <a:r>
              <a:rPr lang="en-US" sz="2800" dirty="0" err="1" smtClean="0"/>
              <a:t>Rollnick</a:t>
            </a:r>
            <a:r>
              <a:rPr lang="en-US" sz="2800" dirty="0" smtClean="0"/>
              <a:t>, 2002)</a:t>
            </a:r>
          </a:p>
          <a:p>
            <a:pPr marL="274320" lvl="3" indent="-274320">
              <a:spcBef>
                <a:spcPts val="1800"/>
              </a:spcBef>
              <a:buFont typeface="Arial" pitchFamily="34" charset="0"/>
              <a:buChar char="▪"/>
            </a:pPr>
            <a:r>
              <a:rPr lang="en-US" sz="2800" dirty="0" smtClean="0"/>
              <a:t>It is a way of talking to people that builds their internal motivation to change. </a:t>
            </a:r>
            <a:endParaRPr lang="en-US" sz="2400" dirty="0" smtClean="0"/>
          </a:p>
          <a:p>
            <a:pPr marL="274320" lvl="3" indent="-274320">
              <a:spcBef>
                <a:spcPts val="1800"/>
              </a:spcBef>
              <a:buFont typeface="Arial" pitchFamily="34" charset="0"/>
              <a:buChar char="▪"/>
            </a:pPr>
            <a:r>
              <a:rPr lang="en-US" sz="2800" dirty="0" smtClean="0"/>
              <a:t>It uses questions and statements to think and talk in a positive, forward direction.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Quick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900" dirty="0" smtClean="0"/>
              <a:t>Counseling</a:t>
            </a:r>
          </a:p>
          <a:p>
            <a:pPr lvl="1"/>
            <a:r>
              <a:rPr lang="en-US" sz="2800" dirty="0" smtClean="0"/>
              <a:t>Directive, client-centered counseling style. Helping clients explore and resolve ambivalence.</a:t>
            </a:r>
          </a:p>
          <a:p>
            <a:pPr lvl="1"/>
            <a:r>
              <a:rPr lang="en-US" sz="2800" dirty="0" smtClean="0"/>
              <a:t>Compared to nondirective counseling, it is more focused and goal directed. The resolving of ambivalence is the central goal, and the counselor is pushing towards it. </a:t>
            </a:r>
          </a:p>
          <a:p>
            <a:pPr lvl="1"/>
            <a:endParaRPr lang="en-US" dirty="0" smtClean="0"/>
          </a:p>
          <a:p>
            <a:pPr lvl="1"/>
            <a:r>
              <a:rPr lang="en-US" i="1" dirty="0" smtClean="0"/>
              <a:t>Outperformed traditional advice giving by 80%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Quick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On campus &amp; Sanctioning</a:t>
            </a:r>
          </a:p>
          <a:p>
            <a:endParaRPr lang="en-US" sz="4000" dirty="0" smtClean="0"/>
          </a:p>
          <a:p>
            <a:pPr lvl="1"/>
            <a:r>
              <a:rPr lang="en-US" sz="3200" dirty="0" smtClean="0"/>
              <a:t>Student Affairs Staff</a:t>
            </a:r>
          </a:p>
          <a:p>
            <a:pPr lvl="2"/>
            <a:r>
              <a:rPr lang="en-US" sz="2800" dirty="0" smtClean="0"/>
              <a:t>Housing etc.</a:t>
            </a:r>
          </a:p>
          <a:p>
            <a:pPr lvl="2"/>
            <a:endParaRPr lang="en-US" sz="2800" dirty="0" smtClean="0"/>
          </a:p>
          <a:p>
            <a:pPr lvl="1"/>
            <a:r>
              <a:rPr lang="en-US" sz="3200" dirty="0" smtClean="0"/>
              <a:t>Sanctioning</a:t>
            </a:r>
          </a:p>
          <a:p>
            <a:pPr lvl="2"/>
            <a:r>
              <a:rPr lang="en-US" sz="2800" dirty="0" smtClean="0"/>
              <a:t>Example… BASICS</a:t>
            </a:r>
          </a:p>
          <a:p>
            <a:pPr lvl="2"/>
            <a:r>
              <a:rPr lang="en-US" sz="2800" dirty="0" smtClean="0"/>
              <a:t>One on one sessions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&amp; Behavior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Combining law enforcement and education</a:t>
            </a:r>
          </a:p>
          <a:p>
            <a:endParaRPr lang="en-US" sz="3200" dirty="0" smtClean="0"/>
          </a:p>
          <a:p>
            <a:pPr lvl="1"/>
            <a:r>
              <a:rPr lang="en-US" sz="2800" dirty="0" smtClean="0"/>
              <a:t>Court System</a:t>
            </a:r>
          </a:p>
          <a:p>
            <a:pPr lvl="1"/>
            <a:endParaRPr lang="en-US" sz="2600" dirty="0" smtClean="0"/>
          </a:p>
          <a:p>
            <a:pPr lvl="1"/>
            <a:r>
              <a:rPr lang="en-US" sz="2800" dirty="0" smtClean="0"/>
              <a:t>Student Standards / Judicial Affairs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Police in the field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&amp; Behavior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Motivation is all internal</a:t>
            </a:r>
          </a:p>
          <a:p>
            <a:endParaRPr lang="en-US" sz="2800" dirty="0" smtClean="0"/>
          </a:p>
          <a:p>
            <a:r>
              <a:rPr lang="en-US" sz="2800" dirty="0" smtClean="0"/>
              <a:t>A person convinced against their will….</a:t>
            </a:r>
          </a:p>
          <a:p>
            <a:endParaRPr lang="en-US" sz="2800" dirty="0" smtClean="0"/>
          </a:p>
          <a:p>
            <a:r>
              <a:rPr lang="en-US" sz="2800" dirty="0" smtClean="0"/>
              <a:t>Change your perspective; Change your behavior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&amp; Behavior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Story Time</a:t>
            </a:r>
          </a:p>
          <a:p>
            <a:pPr lvl="1"/>
            <a:r>
              <a:rPr lang="en-US" sz="2800" dirty="0" smtClean="0"/>
              <a:t>Presentations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DUI/Alcohol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Double Lung Transplant</a:t>
            </a:r>
          </a:p>
          <a:p>
            <a:pPr lvl="1"/>
            <a:endParaRPr lang="en-US" sz="28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TS102804846</Template>
  <TotalTime>344</TotalTime>
  <Words>383</Words>
  <Application>Microsoft Office PowerPoint</Application>
  <PresentationFormat>On-screen Show (4:3)</PresentationFormat>
  <Paragraphs>121</Paragraphs>
  <Slides>17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Chalkboard 16x9</vt:lpstr>
      <vt:lpstr>Motivational Interviewing for College Police</vt:lpstr>
      <vt:lpstr>The Game Plan</vt:lpstr>
      <vt:lpstr>Objectives</vt:lpstr>
      <vt:lpstr>What is Motivational Interviewing</vt:lpstr>
      <vt:lpstr>A Quick History</vt:lpstr>
      <vt:lpstr>A Quick History</vt:lpstr>
      <vt:lpstr>Learning &amp; Behavior Change</vt:lpstr>
      <vt:lpstr>Learning &amp; Behavior Change</vt:lpstr>
      <vt:lpstr>Learning &amp; Behavior Change</vt:lpstr>
      <vt:lpstr>MI for Campus Police</vt:lpstr>
      <vt:lpstr>MI for Campus Police</vt:lpstr>
      <vt:lpstr>Taking it to the Next Level</vt:lpstr>
      <vt:lpstr>Taking it to the Next Level</vt:lpstr>
      <vt:lpstr>Taking it to the Next Level</vt:lpstr>
      <vt:lpstr>Summary</vt:lpstr>
      <vt:lpstr>Questions????</vt:lpstr>
      <vt:lpstr>References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Motivational Interviewing for College Police</dc:title>
  <dc:creator>`Owner</dc:creator>
  <cp:lastModifiedBy>`Owner</cp:lastModifiedBy>
  <cp:revision>30</cp:revision>
  <dcterms:created xsi:type="dcterms:W3CDTF">2013-05-21T13:12:16Z</dcterms:created>
  <dcterms:modified xsi:type="dcterms:W3CDTF">2013-05-22T13:15:07Z</dcterms:modified>
</cp:coreProperties>
</file>