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5" r:id="rId27"/>
    <p:sldId id="284" r:id="rId28"/>
    <p:sldId id="281" r:id="rId29"/>
    <p:sldId id="282" r:id="rId30"/>
    <p:sldId id="28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C7C7"/>
    <a:srgbClr val="0A2F7B"/>
    <a:srgbClr val="FFFFFF"/>
    <a:srgbClr val="6D9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6306" autoAdjust="0"/>
  </p:normalViewPr>
  <p:slideViewPr>
    <p:cSldViewPr snapToGrid="0">
      <p:cViewPr varScale="1">
        <p:scale>
          <a:sx n="100" d="100"/>
          <a:sy n="100" d="100"/>
        </p:scale>
        <p:origin x="-990"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34E6A4-FFBB-4D2E-8227-35E37070AE34}" type="datetimeFigureOut">
              <a:rPr lang="en-US" smtClean="0"/>
              <a:t>11/8/2016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9418DB-519F-488F-8F8C-0C92642B08E3}" type="slidenum">
              <a:rPr lang="en-US" smtClean="0"/>
              <a:t>‹#›</a:t>
            </a:fld>
            <a:endParaRPr lang="en-US"/>
          </a:p>
        </p:txBody>
      </p:sp>
    </p:spTree>
    <p:extLst>
      <p:ext uri="{BB962C8B-B14F-4D97-AF65-F5344CB8AC3E}">
        <p14:creationId xmlns:p14="http://schemas.microsoft.com/office/powerpoint/2010/main" val="1487724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892,905 in Fall 2009 students attending 222 </a:t>
            </a:r>
            <a:r>
              <a:rPr lang="en-US" dirty="0" smtClean="0"/>
              <a:t>different institutions of higher education</a:t>
            </a:r>
          </a:p>
          <a:p>
            <a:r>
              <a:rPr lang="en-US" dirty="0" smtClean="0"/>
              <a:t>Unique</a:t>
            </a:r>
            <a:r>
              <a:rPr lang="en-US" baseline="0" dirty="0" smtClean="0"/>
              <a:t> differences</a:t>
            </a:r>
          </a:p>
          <a:p>
            <a:r>
              <a:rPr lang="en-US" baseline="0" dirty="0" smtClean="0"/>
              <a:t>For Profit – technical schools</a:t>
            </a:r>
          </a:p>
          <a:p>
            <a:r>
              <a:rPr lang="en-US" baseline="0" dirty="0" smtClean="0"/>
              <a:t>Non-for profits – Bradley, Illinois Wesleyan, many religious institutions</a:t>
            </a:r>
          </a:p>
          <a:p>
            <a:r>
              <a:rPr lang="en-US" baseline="0" dirty="0" smtClean="0"/>
              <a:t>Out of state – Argosy institutions, cohort/satellite programs</a:t>
            </a:r>
            <a:endParaRPr lang="en-US" dirty="0" smtClean="0"/>
          </a:p>
          <a:p>
            <a:endParaRPr lang="en-US" dirty="0"/>
          </a:p>
        </p:txBody>
      </p:sp>
      <p:sp>
        <p:nvSpPr>
          <p:cNvPr id="4" name="Slide Number Placeholder 3"/>
          <p:cNvSpPr>
            <a:spLocks noGrp="1"/>
          </p:cNvSpPr>
          <p:nvPr>
            <p:ph type="sldNum" sz="quarter" idx="10"/>
          </p:nvPr>
        </p:nvSpPr>
        <p:spPr/>
        <p:txBody>
          <a:bodyPr/>
          <a:lstStyle/>
          <a:p>
            <a:fld id="{E39418DB-519F-488F-8F8C-0C92642B08E3}" type="slidenum">
              <a:rPr lang="en-US" smtClean="0"/>
              <a:t>2</a:t>
            </a:fld>
            <a:endParaRPr lang="en-US"/>
          </a:p>
        </p:txBody>
      </p:sp>
    </p:spTree>
    <p:extLst>
      <p:ext uri="{BB962C8B-B14F-4D97-AF65-F5344CB8AC3E}">
        <p14:creationId xmlns:p14="http://schemas.microsoft.com/office/powerpoint/2010/main" val="2905473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**According to the 2014 Illinois Core Report</a:t>
            </a:r>
            <a:endParaRPr lang="en-US" dirty="0"/>
          </a:p>
        </p:txBody>
      </p:sp>
      <p:sp>
        <p:nvSpPr>
          <p:cNvPr id="4" name="Slide Number Placeholder 3"/>
          <p:cNvSpPr>
            <a:spLocks noGrp="1"/>
          </p:cNvSpPr>
          <p:nvPr>
            <p:ph type="sldNum" sz="quarter" idx="10"/>
          </p:nvPr>
        </p:nvSpPr>
        <p:spPr/>
        <p:txBody>
          <a:bodyPr/>
          <a:lstStyle/>
          <a:p>
            <a:fld id="{E39418DB-519F-488F-8F8C-0C92642B08E3}" type="slidenum">
              <a:rPr lang="en-US" smtClean="0"/>
              <a:t>3</a:t>
            </a:fld>
            <a:endParaRPr lang="en-US"/>
          </a:p>
        </p:txBody>
      </p:sp>
    </p:spTree>
    <p:extLst>
      <p:ext uri="{BB962C8B-B14F-4D97-AF65-F5344CB8AC3E}">
        <p14:creationId xmlns:p14="http://schemas.microsoft.com/office/powerpoint/2010/main" val="464025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most recent information available on this topic</a:t>
            </a:r>
            <a:endParaRPr lang="en-US" dirty="0"/>
          </a:p>
        </p:txBody>
      </p:sp>
      <p:sp>
        <p:nvSpPr>
          <p:cNvPr id="4" name="Slide Number Placeholder 3"/>
          <p:cNvSpPr>
            <a:spLocks noGrp="1"/>
          </p:cNvSpPr>
          <p:nvPr>
            <p:ph type="sldNum" sz="quarter" idx="10"/>
          </p:nvPr>
        </p:nvSpPr>
        <p:spPr/>
        <p:txBody>
          <a:bodyPr/>
          <a:lstStyle/>
          <a:p>
            <a:fld id="{E39418DB-519F-488F-8F8C-0C92642B08E3}" type="slidenum">
              <a:rPr lang="en-US" smtClean="0"/>
              <a:t>7</a:t>
            </a:fld>
            <a:endParaRPr lang="en-US"/>
          </a:p>
        </p:txBody>
      </p:sp>
    </p:spTree>
    <p:extLst>
      <p:ext uri="{BB962C8B-B14F-4D97-AF65-F5344CB8AC3E}">
        <p14:creationId xmlns:p14="http://schemas.microsoft.com/office/powerpoint/2010/main" val="4167954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1000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532177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554473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130323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50162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275133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2384893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8077" y="1690688"/>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13287" y="5475514"/>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2877525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389504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342259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2903979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51665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9349272" y="42198"/>
            <a:ext cx="2743200" cy="365125"/>
          </a:xfrm>
          <a:prstGeom prst="rect">
            <a:avLst/>
          </a:prstGeom>
        </p:spPr>
        <p:txBody>
          <a:bodyPr/>
          <a:lstStyle/>
          <a:p>
            <a:fld id="{078C8171-D011-46DF-97ED-BED8D04533B3}" type="datetimeFigureOut">
              <a:rPr lang="en-US" smtClean="0"/>
              <a:t>11/8/2016</a:t>
            </a:fld>
            <a:endParaRPr lang="en-US"/>
          </a:p>
        </p:txBody>
      </p:sp>
    </p:spTree>
    <p:extLst>
      <p:ext uri="{BB962C8B-B14F-4D97-AF65-F5344CB8AC3E}">
        <p14:creationId xmlns:p14="http://schemas.microsoft.com/office/powerpoint/2010/main" val="76248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9" name="Rectangle 8"/>
          <p:cNvSpPr/>
          <p:nvPr userDrawn="1"/>
        </p:nvSpPr>
        <p:spPr>
          <a:xfrm>
            <a:off x="102637" y="6540759"/>
            <a:ext cx="11989835" cy="158621"/>
          </a:xfrm>
          <a:prstGeom prst="rect">
            <a:avLst/>
          </a:prstGeom>
          <a:solidFill>
            <a:srgbClr val="6D9CFA"/>
          </a:solidFill>
          <a:ln>
            <a:solidFill>
              <a:srgbClr val="6D9C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789298" y="4703153"/>
            <a:ext cx="1129004" cy="1525240"/>
          </a:xfrm>
          <a:prstGeom prst="rect">
            <a:avLst/>
          </a:prstGeom>
        </p:spPr>
      </p:pic>
      <p:sp>
        <p:nvSpPr>
          <p:cNvPr id="10" name="Rectangle 9"/>
          <p:cNvSpPr/>
          <p:nvPr userDrawn="1"/>
        </p:nvSpPr>
        <p:spPr>
          <a:xfrm>
            <a:off x="102637" y="6311900"/>
            <a:ext cx="11989835" cy="177429"/>
          </a:xfrm>
          <a:prstGeom prst="rect">
            <a:avLst/>
          </a:prstGeom>
          <a:solidFill>
            <a:srgbClr val="6D9CFA"/>
          </a:solidFill>
          <a:ln>
            <a:solidFill>
              <a:srgbClr val="6D9CF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2637" y="4767943"/>
            <a:ext cx="1672155" cy="1543957"/>
          </a:xfrm>
          <a:prstGeom prst="rect">
            <a:avLst/>
          </a:prstGeom>
        </p:spPr>
      </p:pic>
    </p:spTree>
    <p:extLst>
      <p:ext uri="{BB962C8B-B14F-4D97-AF65-F5344CB8AC3E}">
        <p14:creationId xmlns:p14="http://schemas.microsoft.com/office/powerpoint/2010/main" val="2469647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smtClean="0"/>
              <a:t>IHEC </a:t>
            </a:r>
            <a:r>
              <a:rPr lang="en-US" sz="8800" dirty="0" smtClean="0">
                <a:latin typeface="Cambria" panose="02040503050406030204" pitchFamily="18" charset="0"/>
                <a:ea typeface="Adobe Song Std L" panose="02020300000000000000" pitchFamily="18" charset="-128"/>
              </a:rPr>
              <a:t>101</a:t>
            </a:r>
            <a:endParaRPr lang="en-US" sz="8800" dirty="0">
              <a:latin typeface="Cambria" panose="02040503050406030204" pitchFamily="18" charset="0"/>
              <a:ea typeface="Adobe Song Std L" panose="02020300000000000000" pitchFamily="18" charset="-128"/>
            </a:endParaRPr>
          </a:p>
        </p:txBody>
      </p:sp>
      <p:sp>
        <p:nvSpPr>
          <p:cNvPr id="3" name="Subtitle 2"/>
          <p:cNvSpPr>
            <a:spLocks noGrp="1"/>
          </p:cNvSpPr>
          <p:nvPr>
            <p:ph type="subTitle" idx="1"/>
          </p:nvPr>
        </p:nvSpPr>
        <p:spPr>
          <a:xfrm>
            <a:off x="1458096" y="3602038"/>
            <a:ext cx="9539416" cy="1655762"/>
          </a:xfrm>
        </p:spPr>
        <p:txBody>
          <a:bodyPr>
            <a:normAutofit/>
          </a:bodyPr>
          <a:lstStyle/>
          <a:p>
            <a:r>
              <a:rPr lang="en-US" sz="3200" dirty="0" smtClean="0"/>
              <a:t>Utilizing Our Resources to Make the Most of Your Work</a:t>
            </a:r>
            <a:endParaRPr lang="en-US" sz="3200" dirty="0"/>
          </a:p>
        </p:txBody>
      </p:sp>
      <p:sp>
        <p:nvSpPr>
          <p:cNvPr id="4" name="Subtitle 2"/>
          <p:cNvSpPr txBox="1">
            <a:spLocks/>
          </p:cNvSpPr>
          <p:nvPr/>
        </p:nvSpPr>
        <p:spPr>
          <a:xfrm>
            <a:off x="2828925" y="4314825"/>
            <a:ext cx="7239000" cy="23622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500" dirty="0" smtClean="0"/>
              <a:t>Kasey Evans, M.S.</a:t>
            </a:r>
          </a:p>
          <a:p>
            <a:r>
              <a:rPr lang="en-US" sz="2500" dirty="0" smtClean="0"/>
              <a:t>Assistant Director</a:t>
            </a:r>
          </a:p>
          <a:p>
            <a:r>
              <a:rPr lang="en-US" sz="2500" dirty="0" smtClean="0"/>
              <a:t>November 8, 2016</a:t>
            </a:r>
          </a:p>
          <a:p>
            <a:endParaRPr lang="en-US" dirty="0" smtClean="0"/>
          </a:p>
          <a:p>
            <a:endParaRPr lang="en-US" dirty="0"/>
          </a:p>
        </p:txBody>
      </p:sp>
    </p:spTree>
    <p:extLst>
      <p:ext uri="{BB962C8B-B14F-4D97-AF65-F5344CB8AC3E}">
        <p14:creationId xmlns:p14="http://schemas.microsoft.com/office/powerpoint/2010/main" val="42916729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Leading ATOD Programs/Activities/</a:t>
            </a:r>
            <a:br>
              <a:rPr lang="en-US" dirty="0"/>
            </a:br>
            <a:r>
              <a:rPr lang="en-US" dirty="0"/>
              <a:t>Interventions</a:t>
            </a:r>
          </a:p>
        </p:txBody>
      </p:sp>
      <p:sp>
        <p:nvSpPr>
          <p:cNvPr id="3" name="Content Placeholder 2"/>
          <p:cNvSpPr>
            <a:spLocks noGrp="1"/>
          </p:cNvSpPr>
          <p:nvPr>
            <p:ph idx="1"/>
          </p:nvPr>
        </p:nvSpPr>
        <p:spPr/>
        <p:txBody>
          <a:bodyPr/>
          <a:lstStyle/>
          <a:p>
            <a:r>
              <a:rPr lang="en-US" dirty="0"/>
              <a:t>Educational/Informational Handouts (69.9%)</a:t>
            </a:r>
          </a:p>
          <a:p>
            <a:r>
              <a:rPr lang="en-US" dirty="0"/>
              <a:t>Alcohol Awareness Weeks (53.6%)</a:t>
            </a:r>
          </a:p>
          <a:p>
            <a:r>
              <a:rPr lang="en-US" dirty="0"/>
              <a:t>Educational Workshops (50.0%)</a:t>
            </a:r>
          </a:p>
          <a:p>
            <a:r>
              <a:rPr lang="en-US" dirty="0"/>
              <a:t>Health Fair (48.2%)</a:t>
            </a:r>
          </a:p>
          <a:p>
            <a:r>
              <a:rPr lang="en-US" dirty="0"/>
              <a:t>Residence Halls Programs/</a:t>
            </a:r>
            <a:r>
              <a:rPr lang="en-US" dirty="0" err="1"/>
              <a:t>Educationals</a:t>
            </a:r>
            <a:r>
              <a:rPr lang="en-US" dirty="0"/>
              <a:t> (44.6%)</a:t>
            </a:r>
          </a:p>
          <a:p>
            <a:r>
              <a:rPr lang="en-US" dirty="0"/>
              <a:t>Fatal Vision Goggle Programs (42.9%)</a:t>
            </a:r>
          </a:p>
          <a:p>
            <a:r>
              <a:rPr lang="en-US" dirty="0"/>
              <a:t>Individualized Brief Assessment and Screening (39.3%)</a:t>
            </a:r>
          </a:p>
          <a:p>
            <a:endParaRPr lang="en-US" dirty="0"/>
          </a:p>
        </p:txBody>
      </p:sp>
    </p:spTree>
    <p:extLst>
      <p:ext uri="{BB962C8B-B14F-4D97-AF65-F5344CB8AC3E}">
        <p14:creationId xmlns:p14="http://schemas.microsoft.com/office/powerpoint/2010/main" val="2864736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IHE Prevention Funding Levels</a:t>
            </a: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73984" y="2019922"/>
            <a:ext cx="6444031" cy="3962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1358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lstStyle/>
          <a:p>
            <a:r>
              <a:rPr lang="en-US" dirty="0"/>
              <a:t>Most institutions answering survey were affiliated with IHEC – reports are probably over exaggerated for state level generalization.</a:t>
            </a:r>
          </a:p>
          <a:p>
            <a:r>
              <a:rPr lang="en-US" dirty="0"/>
              <a:t>Despite being called the #1 college public health and student development issue – we’re nowhere close to where we should be</a:t>
            </a:r>
          </a:p>
          <a:p>
            <a:endParaRPr lang="en-US" dirty="0"/>
          </a:p>
        </p:txBody>
      </p:sp>
    </p:spTree>
    <p:extLst>
      <p:ext uri="{BB962C8B-B14F-4D97-AF65-F5344CB8AC3E}">
        <p14:creationId xmlns:p14="http://schemas.microsoft.com/office/powerpoint/2010/main" val="4041719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501620"/>
            <a:ext cx="9982200" cy="2852737"/>
          </a:xfrm>
        </p:spPr>
        <p:txBody>
          <a:bodyPr/>
          <a:lstStyle/>
          <a:p>
            <a:r>
              <a:rPr lang="en-US" dirty="0" smtClean="0"/>
              <a:t>The Illinois Higher Education Center</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09406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Mission</a:t>
            </a:r>
            <a:endParaRPr lang="en-US" dirty="0"/>
          </a:p>
        </p:txBody>
      </p:sp>
      <p:sp>
        <p:nvSpPr>
          <p:cNvPr id="3" name="Content Placeholder 2"/>
          <p:cNvSpPr>
            <a:spLocks noGrp="1"/>
          </p:cNvSpPr>
          <p:nvPr>
            <p:ph idx="1"/>
          </p:nvPr>
        </p:nvSpPr>
        <p:spPr/>
        <p:txBody>
          <a:bodyPr/>
          <a:lstStyle/>
          <a:p>
            <a:pPr marL="0" indent="0">
              <a:buNone/>
            </a:pPr>
            <a:r>
              <a:rPr lang="en-US" dirty="0"/>
              <a:t>To assist Illinois colleges and universities in reducing the negative alcohol, other drug and violence consequences impeding student academic success, personal growth and development through policy development, education and student assistance, enforcement, assessment, campus/community collaboration and socio-ecological interventions.</a:t>
            </a:r>
          </a:p>
        </p:txBody>
      </p:sp>
    </p:spTree>
    <p:extLst>
      <p:ext uri="{BB962C8B-B14F-4D97-AF65-F5344CB8AC3E}">
        <p14:creationId xmlns:p14="http://schemas.microsoft.com/office/powerpoint/2010/main" val="1566241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IHEC</a:t>
            </a:r>
            <a:endParaRPr lang="en-US" dirty="0"/>
          </a:p>
        </p:txBody>
      </p:sp>
      <p:sp>
        <p:nvSpPr>
          <p:cNvPr id="3" name="Content Placeholder 2"/>
          <p:cNvSpPr>
            <a:spLocks noGrp="1"/>
          </p:cNvSpPr>
          <p:nvPr>
            <p:ph idx="1"/>
          </p:nvPr>
        </p:nvSpPr>
        <p:spPr>
          <a:xfrm>
            <a:off x="838200" y="1495425"/>
            <a:ext cx="10515600" cy="3857625"/>
          </a:xfrm>
        </p:spPr>
        <p:txBody>
          <a:bodyPr>
            <a:normAutofit fontScale="92500" lnSpcReduction="20000"/>
          </a:bodyPr>
          <a:lstStyle/>
          <a:p>
            <a:r>
              <a:rPr lang="en-US" dirty="0"/>
              <a:t>To increase the number of Illinois colleges and universities having a campus/community coalition and/or a campus task force focusing on alcohol, other drug and violence prevention.</a:t>
            </a:r>
          </a:p>
          <a:p>
            <a:r>
              <a:rPr lang="en-US" dirty="0"/>
              <a:t>To increase the number of Illinois institutions of higher education that collect and use data in their prevention efforts.</a:t>
            </a:r>
          </a:p>
          <a:p>
            <a:r>
              <a:rPr lang="en-US" dirty="0"/>
              <a:t>To increase the number of campuses that use evidence-based prevention strategies.</a:t>
            </a:r>
          </a:p>
          <a:p>
            <a:r>
              <a:rPr lang="en-US" dirty="0"/>
              <a:t>To increase the number of campuses using evaluation in their prevention efforts.</a:t>
            </a:r>
          </a:p>
          <a:p>
            <a:r>
              <a:rPr lang="en-US" dirty="0"/>
              <a:t>To increase the number of campuses developing and implementing emerging policies based on evidence of effectiveness.</a:t>
            </a:r>
          </a:p>
          <a:p>
            <a:endParaRPr lang="en-US" dirty="0"/>
          </a:p>
        </p:txBody>
      </p:sp>
    </p:spTree>
    <p:extLst>
      <p:ext uri="{BB962C8B-B14F-4D97-AF65-F5344CB8AC3E}">
        <p14:creationId xmlns:p14="http://schemas.microsoft.com/office/powerpoint/2010/main" val="17206733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IHEC Funding</a:t>
            </a:r>
            <a:endParaRPr lang="en-US" dirty="0"/>
          </a:p>
        </p:txBody>
      </p:sp>
      <p:sp>
        <p:nvSpPr>
          <p:cNvPr id="3" name="Content Placeholder 2"/>
          <p:cNvSpPr>
            <a:spLocks noGrp="1"/>
          </p:cNvSpPr>
          <p:nvPr>
            <p:ph idx="1"/>
          </p:nvPr>
        </p:nvSpPr>
        <p:spPr/>
        <p:txBody>
          <a:bodyPr/>
          <a:lstStyle/>
          <a:p>
            <a:r>
              <a:rPr lang="en-US" dirty="0"/>
              <a:t>IHEC is fully funded from the Illinois Department of Human Services, Bureau of Positive Youth Development. </a:t>
            </a:r>
            <a:r>
              <a:rPr lang="en-US" dirty="0" smtClean="0"/>
              <a:t>Our grant is through the Statewide Substance Abuse Prevention Program (SAPP)</a:t>
            </a:r>
            <a:endParaRPr lang="en-US" dirty="0"/>
          </a:p>
          <a:p>
            <a:endParaRPr lang="en-US" dirty="0"/>
          </a:p>
        </p:txBody>
      </p:sp>
    </p:spTree>
    <p:extLst>
      <p:ext uri="{BB962C8B-B14F-4D97-AF65-F5344CB8AC3E}">
        <p14:creationId xmlns:p14="http://schemas.microsoft.com/office/powerpoint/2010/main" val="1956069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SAPP Grant Activities </a:t>
            </a:r>
            <a:endParaRPr lang="en-US" dirty="0"/>
          </a:p>
        </p:txBody>
      </p:sp>
      <p:sp>
        <p:nvSpPr>
          <p:cNvPr id="3" name="Content Placeholder 2"/>
          <p:cNvSpPr>
            <a:spLocks noGrp="1"/>
          </p:cNvSpPr>
          <p:nvPr>
            <p:ph idx="1"/>
          </p:nvPr>
        </p:nvSpPr>
        <p:spPr>
          <a:xfrm>
            <a:off x="838200" y="1362075"/>
            <a:ext cx="10515600" cy="3800475"/>
          </a:xfrm>
        </p:spPr>
        <p:txBody>
          <a:bodyPr>
            <a:normAutofit fontScale="70000" lnSpcReduction="20000"/>
          </a:bodyPr>
          <a:lstStyle/>
          <a:p>
            <a:pPr>
              <a:lnSpc>
                <a:spcPts val="1500"/>
              </a:lnSpc>
            </a:pPr>
            <a:r>
              <a:rPr lang="en-US" dirty="0"/>
              <a:t>CORE Alcohol and Drug Survey</a:t>
            </a:r>
          </a:p>
          <a:p>
            <a:pPr>
              <a:lnSpc>
                <a:spcPts val="1500"/>
              </a:lnSpc>
            </a:pPr>
            <a:r>
              <a:rPr lang="en-US" dirty="0"/>
              <a:t>Quarterly Affiliate Meetings </a:t>
            </a:r>
          </a:p>
          <a:p>
            <a:pPr>
              <a:lnSpc>
                <a:spcPts val="1500"/>
              </a:lnSpc>
            </a:pPr>
            <a:r>
              <a:rPr lang="en-US" dirty="0"/>
              <a:t>Professional Development/Continuing Education Trainings and Workshop Opportunities</a:t>
            </a:r>
          </a:p>
          <a:p>
            <a:pPr>
              <a:lnSpc>
                <a:spcPts val="1500"/>
              </a:lnSpc>
            </a:pPr>
            <a:r>
              <a:rPr lang="en-US" dirty="0"/>
              <a:t>Professional Development/Continuing Education - Webinars</a:t>
            </a:r>
          </a:p>
          <a:p>
            <a:pPr>
              <a:lnSpc>
                <a:spcPts val="1500"/>
              </a:lnSpc>
            </a:pPr>
            <a:r>
              <a:rPr lang="en-US" dirty="0"/>
              <a:t>Symposiums</a:t>
            </a:r>
          </a:p>
          <a:p>
            <a:pPr>
              <a:lnSpc>
                <a:spcPts val="1500"/>
              </a:lnSpc>
            </a:pPr>
            <a:r>
              <a:rPr lang="en-US" dirty="0"/>
              <a:t>Drug Free Schools and Campuses Technical Assistance</a:t>
            </a:r>
          </a:p>
          <a:p>
            <a:pPr lvl="1">
              <a:lnSpc>
                <a:spcPts val="1500"/>
              </a:lnSpc>
            </a:pPr>
            <a:r>
              <a:rPr lang="en-US" dirty="0"/>
              <a:t>Biennial Review Report Reviews</a:t>
            </a:r>
          </a:p>
          <a:p>
            <a:pPr>
              <a:lnSpc>
                <a:spcPts val="1500"/>
              </a:lnSpc>
            </a:pPr>
            <a:r>
              <a:rPr lang="en-US" dirty="0"/>
              <a:t>Communications and Social Media</a:t>
            </a:r>
          </a:p>
          <a:p>
            <a:pPr>
              <a:lnSpc>
                <a:spcPts val="1500"/>
              </a:lnSpc>
            </a:pPr>
            <a:r>
              <a:rPr lang="en-US" dirty="0"/>
              <a:t>Collaboration with other State-Level Organizations</a:t>
            </a:r>
          </a:p>
          <a:p>
            <a:pPr>
              <a:lnSpc>
                <a:spcPts val="1500"/>
              </a:lnSpc>
            </a:pPr>
            <a:r>
              <a:rPr lang="en-US" dirty="0"/>
              <a:t>Institutional Consultation Visits</a:t>
            </a:r>
          </a:p>
          <a:p>
            <a:pPr>
              <a:lnSpc>
                <a:spcPts val="1500"/>
              </a:lnSpc>
            </a:pPr>
            <a:r>
              <a:rPr lang="en-US" dirty="0"/>
              <a:t>Toolkits</a:t>
            </a:r>
          </a:p>
          <a:p>
            <a:pPr>
              <a:lnSpc>
                <a:spcPts val="1500"/>
              </a:lnSpc>
            </a:pPr>
            <a:r>
              <a:rPr lang="en-US" dirty="0" smtClean="0"/>
              <a:t>Technical </a:t>
            </a:r>
            <a:r>
              <a:rPr lang="en-US" dirty="0"/>
              <a:t>Assistance </a:t>
            </a:r>
          </a:p>
          <a:p>
            <a:endParaRPr lang="en-US" dirty="0"/>
          </a:p>
        </p:txBody>
      </p:sp>
    </p:spTree>
    <p:extLst>
      <p:ext uri="{BB962C8B-B14F-4D97-AF65-F5344CB8AC3E}">
        <p14:creationId xmlns:p14="http://schemas.microsoft.com/office/powerpoint/2010/main" val="1123501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CORE Alcohol and Drug Survey</a:t>
            </a:r>
            <a:endParaRPr lang="en-US" dirty="0"/>
          </a:p>
        </p:txBody>
      </p:sp>
      <p:sp>
        <p:nvSpPr>
          <p:cNvPr id="3" name="Content Placeholder 2"/>
          <p:cNvSpPr>
            <a:spLocks noGrp="1"/>
          </p:cNvSpPr>
          <p:nvPr>
            <p:ph idx="1"/>
          </p:nvPr>
        </p:nvSpPr>
        <p:spPr/>
        <p:txBody>
          <a:bodyPr/>
          <a:lstStyle/>
          <a:p>
            <a:r>
              <a:rPr lang="en-US" dirty="0"/>
              <a:t>Conducted every 2 years - even years.</a:t>
            </a:r>
          </a:p>
          <a:p>
            <a:r>
              <a:rPr lang="en-US" dirty="0"/>
              <a:t>Any IHE in Illinois can participate</a:t>
            </a:r>
          </a:p>
          <a:p>
            <a:r>
              <a:rPr lang="en-US" dirty="0"/>
              <a:t>Recruitment materials are sent out in the Fall before the Survey year</a:t>
            </a:r>
          </a:p>
          <a:p>
            <a:r>
              <a:rPr lang="en-US" dirty="0"/>
              <a:t>Schools are responsible for sending any additional questions to the CORE institute and for administering their survey.</a:t>
            </a:r>
          </a:p>
          <a:p>
            <a:r>
              <a:rPr lang="en-US" dirty="0"/>
              <a:t>Surveys must be administered within the dates that IHEC establishes. Usually February through April.</a:t>
            </a:r>
          </a:p>
          <a:p>
            <a:endParaRPr lang="en-US" dirty="0"/>
          </a:p>
        </p:txBody>
      </p:sp>
    </p:spTree>
    <p:extLst>
      <p:ext uri="{BB962C8B-B14F-4D97-AF65-F5344CB8AC3E}">
        <p14:creationId xmlns:p14="http://schemas.microsoft.com/office/powerpoint/2010/main" val="2150171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CORE Alcohol and Drug Survey</a:t>
            </a:r>
            <a:endParaRPr lang="en-US" dirty="0"/>
          </a:p>
        </p:txBody>
      </p:sp>
      <p:sp>
        <p:nvSpPr>
          <p:cNvPr id="3" name="Content Placeholder 2"/>
          <p:cNvSpPr>
            <a:spLocks noGrp="1"/>
          </p:cNvSpPr>
          <p:nvPr>
            <p:ph idx="1"/>
          </p:nvPr>
        </p:nvSpPr>
        <p:spPr/>
        <p:txBody>
          <a:bodyPr/>
          <a:lstStyle/>
          <a:p>
            <a:r>
              <a:rPr lang="en-US" dirty="0"/>
              <a:t>IHEC </a:t>
            </a:r>
            <a:r>
              <a:rPr lang="en-US" dirty="0" smtClean="0"/>
              <a:t>suggests </a:t>
            </a:r>
            <a:r>
              <a:rPr lang="en-US" dirty="0"/>
              <a:t>that surveys be done BEFORE Spring break. </a:t>
            </a:r>
          </a:p>
          <a:p>
            <a:r>
              <a:rPr lang="en-US" dirty="0"/>
              <a:t>After surveys are completed, IHEC pays for the surveys.</a:t>
            </a:r>
          </a:p>
          <a:p>
            <a:r>
              <a:rPr lang="en-US" dirty="0"/>
              <a:t>Schools receive exec summary and dataset</a:t>
            </a:r>
          </a:p>
          <a:p>
            <a:r>
              <a:rPr lang="en-US" dirty="0"/>
              <a:t>All of the data is added to the state data. A state report is completed and released during the odd year.</a:t>
            </a:r>
          </a:p>
          <a:p>
            <a:endParaRPr lang="en-US" dirty="0"/>
          </a:p>
        </p:txBody>
      </p:sp>
    </p:spTree>
    <p:extLst>
      <p:ext uri="{BB962C8B-B14F-4D97-AF65-F5344CB8AC3E}">
        <p14:creationId xmlns:p14="http://schemas.microsoft.com/office/powerpoint/2010/main" val="4013801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99" y="365125"/>
            <a:ext cx="11363325" cy="1325563"/>
          </a:xfrm>
        </p:spPr>
        <p:txBody>
          <a:bodyPr/>
          <a:lstStyle/>
          <a:p>
            <a:r>
              <a:rPr lang="en-US" dirty="0"/>
              <a:t>The State of Higher Education within Illinois</a:t>
            </a:r>
          </a:p>
        </p:txBody>
      </p:sp>
      <p:sp>
        <p:nvSpPr>
          <p:cNvPr id="4" name="Content Placeholder 2"/>
          <p:cNvSpPr>
            <a:spLocks noGrp="1"/>
          </p:cNvSpPr>
          <p:nvPr>
            <p:ph idx="1"/>
          </p:nvPr>
        </p:nvSpPr>
        <p:spPr>
          <a:xfrm>
            <a:off x="838200" y="1825625"/>
            <a:ext cx="10515600" cy="3809056"/>
          </a:xfrm>
        </p:spPr>
        <p:txBody>
          <a:bodyPr>
            <a:normAutofit fontScale="85000" lnSpcReduction="20000"/>
          </a:bodyPr>
          <a:lstStyle/>
          <a:p>
            <a:r>
              <a:rPr lang="en-US" dirty="0" smtClean="0"/>
              <a:t>49 2-Year Community Colleges</a:t>
            </a:r>
          </a:p>
          <a:p>
            <a:pPr lvl="1"/>
            <a:r>
              <a:rPr lang="en-US" dirty="0" smtClean="0"/>
              <a:t>380,000 students, including cont. ed. or pre-collegiate.</a:t>
            </a:r>
          </a:p>
          <a:p>
            <a:r>
              <a:rPr lang="en-US" dirty="0" smtClean="0"/>
              <a:t>12 Public 4-Year Institutions</a:t>
            </a:r>
          </a:p>
          <a:p>
            <a:pPr lvl="1"/>
            <a:r>
              <a:rPr lang="en-US" dirty="0" smtClean="0"/>
              <a:t>205,000 students</a:t>
            </a:r>
          </a:p>
          <a:p>
            <a:r>
              <a:rPr lang="en-US" dirty="0" smtClean="0"/>
              <a:t>99 Non-for Profit Institutions</a:t>
            </a:r>
          </a:p>
          <a:p>
            <a:pPr lvl="1"/>
            <a:r>
              <a:rPr lang="en-US" dirty="0" smtClean="0"/>
              <a:t>231,000 students</a:t>
            </a:r>
          </a:p>
          <a:p>
            <a:r>
              <a:rPr lang="en-US" dirty="0" smtClean="0"/>
              <a:t>25 For Profit Institutions</a:t>
            </a:r>
          </a:p>
          <a:p>
            <a:pPr lvl="1"/>
            <a:r>
              <a:rPr lang="en-US" dirty="0" smtClean="0"/>
              <a:t>77,000 students</a:t>
            </a:r>
          </a:p>
          <a:p>
            <a:r>
              <a:rPr lang="en-US" dirty="0" smtClean="0"/>
              <a:t>37 “Out of State” Institutions</a:t>
            </a:r>
          </a:p>
          <a:p>
            <a:pPr lvl="1"/>
            <a:r>
              <a:rPr lang="en-US" dirty="0"/>
              <a:t>9</a:t>
            </a:r>
            <a:r>
              <a:rPr lang="en-US" dirty="0" smtClean="0"/>
              <a:t>,000 students</a:t>
            </a:r>
            <a:br>
              <a:rPr lang="en-US" dirty="0" smtClean="0"/>
            </a:br>
            <a:r>
              <a:rPr lang="en-US" dirty="0" smtClean="0"/>
              <a:t/>
            </a:r>
            <a:br>
              <a:rPr lang="en-US" dirty="0" smtClean="0"/>
            </a:br>
            <a:r>
              <a:rPr lang="en-US" dirty="0" smtClean="0"/>
              <a:t>**Data based on Fall 2009 statistics from the Illinois Board of </a:t>
            </a:r>
            <a:r>
              <a:rPr lang="en-US" smtClean="0"/>
              <a:t>Higher Education**</a:t>
            </a:r>
            <a:endParaRPr lang="en-US" dirty="0"/>
          </a:p>
        </p:txBody>
      </p:sp>
    </p:spTree>
    <p:extLst>
      <p:ext uri="{BB962C8B-B14F-4D97-AF65-F5344CB8AC3E}">
        <p14:creationId xmlns:p14="http://schemas.microsoft.com/office/powerpoint/2010/main" val="649533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Advisory </a:t>
            </a:r>
            <a:r>
              <a:rPr lang="en-US" dirty="0">
                <a:solidFill>
                  <a:schemeClr val="accent1"/>
                </a:solidFill>
              </a:rPr>
              <a:t>Meetings</a:t>
            </a:r>
            <a:endParaRPr lang="en-US" dirty="0"/>
          </a:p>
        </p:txBody>
      </p:sp>
      <p:sp>
        <p:nvSpPr>
          <p:cNvPr id="3" name="Content Placeholder 2"/>
          <p:cNvSpPr>
            <a:spLocks noGrp="1"/>
          </p:cNvSpPr>
          <p:nvPr>
            <p:ph idx="1"/>
          </p:nvPr>
        </p:nvSpPr>
        <p:spPr/>
        <p:txBody>
          <a:bodyPr/>
          <a:lstStyle/>
          <a:p>
            <a:r>
              <a:rPr lang="en-US" dirty="0"/>
              <a:t>Quarterly Meetings</a:t>
            </a:r>
          </a:p>
          <a:p>
            <a:r>
              <a:rPr lang="en-US" dirty="0" smtClean="0"/>
              <a:t>Hosted throughout the state</a:t>
            </a:r>
            <a:endParaRPr lang="en-US" dirty="0"/>
          </a:p>
          <a:p>
            <a:r>
              <a:rPr lang="en-US" dirty="0"/>
              <a:t>Afternoon presentations at each meeting.</a:t>
            </a:r>
          </a:p>
          <a:p>
            <a:r>
              <a:rPr lang="en-US" dirty="0"/>
              <a:t>Networking opportunity! </a:t>
            </a:r>
          </a:p>
          <a:p>
            <a:r>
              <a:rPr lang="en-US" dirty="0"/>
              <a:t>Resource Sharing</a:t>
            </a:r>
          </a:p>
          <a:p>
            <a:endParaRPr lang="en-US" dirty="0"/>
          </a:p>
        </p:txBody>
      </p:sp>
    </p:spTree>
    <p:extLst>
      <p:ext uri="{BB962C8B-B14F-4D97-AF65-F5344CB8AC3E}">
        <p14:creationId xmlns:p14="http://schemas.microsoft.com/office/powerpoint/2010/main" val="21209283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Continuing Education/Professional Development </a:t>
            </a:r>
            <a:endParaRPr lang="en-US" dirty="0"/>
          </a:p>
        </p:txBody>
      </p:sp>
      <p:sp>
        <p:nvSpPr>
          <p:cNvPr id="3" name="Content Placeholder 2"/>
          <p:cNvSpPr>
            <a:spLocks noGrp="1"/>
          </p:cNvSpPr>
          <p:nvPr>
            <p:ph idx="1"/>
          </p:nvPr>
        </p:nvSpPr>
        <p:spPr/>
        <p:txBody>
          <a:bodyPr/>
          <a:lstStyle/>
          <a:p>
            <a:r>
              <a:rPr lang="en-US" dirty="0"/>
              <a:t>Trainings</a:t>
            </a:r>
          </a:p>
          <a:p>
            <a:r>
              <a:rPr lang="en-US" dirty="0"/>
              <a:t>Webinars</a:t>
            </a:r>
          </a:p>
          <a:p>
            <a:r>
              <a:rPr lang="en-US" dirty="0"/>
              <a:t>Past Statewide Conference</a:t>
            </a:r>
          </a:p>
          <a:p>
            <a:r>
              <a:rPr lang="en-US" dirty="0"/>
              <a:t>Mini Conferences </a:t>
            </a:r>
          </a:p>
          <a:p>
            <a:r>
              <a:rPr lang="en-US" dirty="0"/>
              <a:t>All of these opportunities can be found on our website.</a:t>
            </a:r>
          </a:p>
          <a:p>
            <a:endParaRPr lang="en-US" dirty="0"/>
          </a:p>
        </p:txBody>
      </p:sp>
    </p:spTree>
    <p:extLst>
      <p:ext uri="{BB962C8B-B14F-4D97-AF65-F5344CB8AC3E}">
        <p14:creationId xmlns:p14="http://schemas.microsoft.com/office/powerpoint/2010/main" val="36453246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Biennial Review </a:t>
            </a:r>
            <a:endParaRPr lang="en-US" dirty="0"/>
          </a:p>
        </p:txBody>
      </p:sp>
      <p:sp>
        <p:nvSpPr>
          <p:cNvPr id="3" name="Content Placeholder 2"/>
          <p:cNvSpPr>
            <a:spLocks noGrp="1"/>
          </p:cNvSpPr>
          <p:nvPr>
            <p:ph idx="1"/>
          </p:nvPr>
        </p:nvSpPr>
        <p:spPr>
          <a:xfrm>
            <a:off x="838200" y="1825625"/>
            <a:ext cx="10515600" cy="3603625"/>
          </a:xfrm>
        </p:spPr>
        <p:txBody>
          <a:bodyPr>
            <a:normAutofit lnSpcReduction="10000"/>
          </a:bodyPr>
          <a:lstStyle/>
          <a:p>
            <a:r>
              <a:rPr lang="en-US" dirty="0"/>
              <a:t>Part 86, the Drug-Free Schools and </a:t>
            </a:r>
            <a:r>
              <a:rPr lang="en-US" dirty="0" smtClean="0"/>
              <a:t>Campuses </a:t>
            </a:r>
            <a:r>
              <a:rPr lang="en-US" dirty="0"/>
              <a:t>Regulations, requires that, </a:t>
            </a:r>
            <a:r>
              <a:rPr lang="en-US" b="1" dirty="0"/>
              <a:t>as a condition of receiving funds or any other form of financial assistance under any federal program, an institution of higher education (IHE) must certify that it has adopted and implemented a program to prevent the unlawful possession, use, or distribution of illicit drugs and alcohol by students and employees. </a:t>
            </a:r>
          </a:p>
          <a:p>
            <a:endParaRPr lang="en-US" b="1" dirty="0"/>
          </a:p>
          <a:p>
            <a:r>
              <a:rPr lang="en-US" b="1" dirty="0"/>
              <a:t>IHEC can review your Biennial Review OR help you write one! We also have great resources on our website.</a:t>
            </a:r>
            <a:endParaRPr lang="en-US" dirty="0"/>
          </a:p>
          <a:p>
            <a:endParaRPr lang="en-US" dirty="0"/>
          </a:p>
        </p:txBody>
      </p:sp>
    </p:spTree>
    <p:extLst>
      <p:ext uri="{BB962C8B-B14F-4D97-AF65-F5344CB8AC3E}">
        <p14:creationId xmlns:p14="http://schemas.microsoft.com/office/powerpoint/2010/main" val="39870646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Newsletters</a:t>
            </a:r>
            <a:endParaRPr lang="en-US" dirty="0"/>
          </a:p>
        </p:txBody>
      </p:sp>
      <p:sp>
        <p:nvSpPr>
          <p:cNvPr id="3" name="Content Placeholder 2"/>
          <p:cNvSpPr>
            <a:spLocks noGrp="1"/>
          </p:cNvSpPr>
          <p:nvPr>
            <p:ph idx="1"/>
          </p:nvPr>
        </p:nvSpPr>
        <p:spPr/>
        <p:txBody>
          <a:bodyPr/>
          <a:lstStyle/>
          <a:p>
            <a:r>
              <a:rPr lang="en-US" dirty="0"/>
              <a:t>Monthly Newsletters through List Serve</a:t>
            </a:r>
          </a:p>
          <a:p>
            <a:r>
              <a:rPr lang="en-US" dirty="0"/>
              <a:t>School spotlights</a:t>
            </a:r>
          </a:p>
          <a:p>
            <a:r>
              <a:rPr lang="en-US" dirty="0"/>
              <a:t>Affiliate member spotlights</a:t>
            </a:r>
          </a:p>
          <a:p>
            <a:r>
              <a:rPr lang="en-US" dirty="0"/>
              <a:t>Training information</a:t>
            </a:r>
          </a:p>
          <a:p>
            <a:r>
              <a:rPr lang="en-US" dirty="0"/>
              <a:t>Conferences, webinars, etc. from outside agencies </a:t>
            </a:r>
          </a:p>
          <a:p>
            <a:r>
              <a:rPr lang="en-US" dirty="0"/>
              <a:t>We are always accepting information! </a:t>
            </a:r>
          </a:p>
          <a:p>
            <a:endParaRPr lang="en-US" dirty="0"/>
          </a:p>
        </p:txBody>
      </p:sp>
    </p:spTree>
    <p:extLst>
      <p:ext uri="{BB962C8B-B14F-4D97-AF65-F5344CB8AC3E}">
        <p14:creationId xmlns:p14="http://schemas.microsoft.com/office/powerpoint/2010/main" val="20872173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Consultation Visits </a:t>
            </a:r>
            <a:endParaRPr lang="en-US" dirty="0"/>
          </a:p>
        </p:txBody>
      </p:sp>
      <p:sp>
        <p:nvSpPr>
          <p:cNvPr id="3" name="Content Placeholder 2"/>
          <p:cNvSpPr>
            <a:spLocks noGrp="1"/>
          </p:cNvSpPr>
          <p:nvPr>
            <p:ph idx="1"/>
          </p:nvPr>
        </p:nvSpPr>
        <p:spPr/>
        <p:txBody>
          <a:bodyPr/>
          <a:lstStyle/>
          <a:p>
            <a:r>
              <a:rPr lang="en-US" dirty="0"/>
              <a:t>IHEC is available for a campus consultation visit. </a:t>
            </a:r>
          </a:p>
          <a:p>
            <a:r>
              <a:rPr lang="en-US" dirty="0"/>
              <a:t>Consultation visits are tailored to each individual campus. </a:t>
            </a:r>
          </a:p>
          <a:p>
            <a:r>
              <a:rPr lang="en-US" dirty="0"/>
              <a:t>Each campus will get a report based on the findings from the visit.</a:t>
            </a:r>
          </a:p>
          <a:p>
            <a:r>
              <a:rPr lang="en-US" dirty="0"/>
              <a:t>Focus of the consultation visits:</a:t>
            </a:r>
          </a:p>
          <a:p>
            <a:pPr lvl="1"/>
            <a:r>
              <a:rPr lang="en-US" dirty="0"/>
              <a:t>DFSCA</a:t>
            </a:r>
          </a:p>
          <a:p>
            <a:pPr lvl="1"/>
            <a:r>
              <a:rPr lang="en-US" dirty="0"/>
              <a:t>Prevention Programming Approaches </a:t>
            </a:r>
          </a:p>
          <a:p>
            <a:pPr lvl="1"/>
            <a:r>
              <a:rPr lang="en-US" dirty="0"/>
              <a:t>NIAAA </a:t>
            </a:r>
            <a:r>
              <a:rPr lang="en-US" dirty="0" smtClean="0"/>
              <a:t>College AIM (Alcohol Intervention Matrix)</a:t>
            </a:r>
            <a:endParaRPr lang="en-US" dirty="0"/>
          </a:p>
          <a:p>
            <a:pPr lvl="1"/>
            <a:r>
              <a:rPr lang="en-US" dirty="0"/>
              <a:t>Your Alcohol and Other Drug Policy </a:t>
            </a:r>
          </a:p>
          <a:p>
            <a:endParaRPr lang="en-US" dirty="0"/>
          </a:p>
        </p:txBody>
      </p:sp>
    </p:spTree>
    <p:extLst>
      <p:ext uri="{BB962C8B-B14F-4D97-AF65-F5344CB8AC3E}">
        <p14:creationId xmlns:p14="http://schemas.microsoft.com/office/powerpoint/2010/main" val="17161216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Technical Assistance</a:t>
            </a:r>
            <a:endParaRPr lang="en-US" dirty="0"/>
          </a:p>
        </p:txBody>
      </p:sp>
      <p:sp>
        <p:nvSpPr>
          <p:cNvPr id="3" name="Content Placeholder 2"/>
          <p:cNvSpPr>
            <a:spLocks noGrp="1"/>
          </p:cNvSpPr>
          <p:nvPr>
            <p:ph idx="1"/>
          </p:nvPr>
        </p:nvSpPr>
        <p:spPr/>
        <p:txBody>
          <a:bodyPr/>
          <a:lstStyle/>
          <a:p>
            <a:r>
              <a:rPr lang="en-US" dirty="0"/>
              <a:t>Any topic involving alcohol, other drug or violence prevention</a:t>
            </a:r>
          </a:p>
          <a:p>
            <a:r>
              <a:rPr lang="en-US" dirty="0"/>
              <a:t>Website technical assistance form</a:t>
            </a:r>
          </a:p>
          <a:p>
            <a:r>
              <a:rPr lang="en-US" dirty="0"/>
              <a:t>Email one of us!</a:t>
            </a:r>
          </a:p>
          <a:p>
            <a:r>
              <a:rPr lang="en-US" dirty="0"/>
              <a:t>Call our office </a:t>
            </a:r>
          </a:p>
          <a:p>
            <a:r>
              <a:rPr lang="en-US" dirty="0"/>
              <a:t>Come to a training/affiliate meeting!</a:t>
            </a:r>
          </a:p>
          <a:p>
            <a:endParaRPr lang="en-US" dirty="0"/>
          </a:p>
        </p:txBody>
      </p:sp>
    </p:spTree>
    <p:extLst>
      <p:ext uri="{BB962C8B-B14F-4D97-AF65-F5344CB8AC3E}">
        <p14:creationId xmlns:p14="http://schemas.microsoft.com/office/powerpoint/2010/main" val="10936773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7393" t="7665" r="7933" b="36846"/>
          <a:stretch/>
        </p:blipFill>
        <p:spPr>
          <a:xfrm>
            <a:off x="3067050" y="352424"/>
            <a:ext cx="6343650" cy="5377989"/>
          </a:xfrm>
          <a:prstGeom prst="rect">
            <a:avLst/>
          </a:prstGeom>
        </p:spPr>
      </p:pic>
    </p:spTree>
    <p:extLst>
      <p:ext uri="{BB962C8B-B14F-4D97-AF65-F5344CB8AC3E}">
        <p14:creationId xmlns:p14="http://schemas.microsoft.com/office/powerpoint/2010/main" val="1769077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51084" t="1386" r="621" b="49143"/>
          <a:stretch/>
        </p:blipFill>
        <p:spPr>
          <a:xfrm>
            <a:off x="2562225" y="828551"/>
            <a:ext cx="6553201" cy="4746872"/>
          </a:xfrm>
        </p:spPr>
      </p:pic>
    </p:spTree>
    <p:extLst>
      <p:ext uri="{BB962C8B-B14F-4D97-AF65-F5344CB8AC3E}">
        <p14:creationId xmlns:p14="http://schemas.microsoft.com/office/powerpoint/2010/main" val="3248690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IHEC Staff</a:t>
            </a:r>
            <a:endParaRPr lang="en-US" dirty="0"/>
          </a:p>
        </p:txBody>
      </p:sp>
      <p:pic>
        <p:nvPicPr>
          <p:cNvPr id="1027" name="Picture 3" descr="Eric S. Davids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2567" y="1803926"/>
            <a:ext cx="1130301" cy="12642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792727"/>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4"/>
          <p:cNvSpPr txBox="1">
            <a:spLocks noChangeArrowheads="1"/>
          </p:cNvSpPr>
          <p:nvPr/>
        </p:nvSpPr>
        <p:spPr bwMode="auto">
          <a:xfrm>
            <a:off x="5370504" y="2065124"/>
            <a:ext cx="3528668" cy="12850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4C483D"/>
                </a:solidFill>
                <a:miter lim="800000"/>
                <a:headEnd/>
                <a:tailEnd/>
              </a14:hiddenLine>
            </a:ext>
            <a:ext uri="{AF507438-7753-43E0-B8FC-AC1667EBCBE1}">
              <a14:hiddenEffects xmlns:a14="http://schemas.microsoft.com/office/drawing/2010/main">
                <a:effectLst>
                  <a:outerShdw dist="35921" dir="2700000" algn="ctr" rotWithShape="0">
                    <a:srgbClr val="C0C0C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effectLst/>
                <a:latin typeface="Georgia" panose="02040502050405020303" pitchFamily="18" charset="0"/>
              </a:rPr>
              <a:t>Eric S. Davidson, PhD</a:t>
            </a:r>
            <a:r>
              <a:rPr kumimoji="0" lang="en-US" altLang="en-US" sz="2000" b="0" i="0" u="none" strike="noStrike" cap="none" normalizeH="0" baseline="0" dirty="0" smtClean="0">
                <a:ln>
                  <a:noFill/>
                </a:ln>
                <a:effectLst/>
                <a:latin typeface="Georgia" panose="02040502050405020303" pitchFamily="18" charset="0"/>
              </a:rPr>
              <a:t/>
            </a:r>
            <a:br>
              <a:rPr kumimoji="0" lang="en-US" altLang="en-US" sz="2000" b="0" i="0" u="none" strike="noStrike" cap="none" normalizeH="0" baseline="0" dirty="0" smtClean="0">
                <a:ln>
                  <a:noFill/>
                </a:ln>
                <a:effectLst/>
                <a:latin typeface="Georgia" panose="02040502050405020303" pitchFamily="18" charset="0"/>
              </a:rPr>
            </a:br>
            <a:r>
              <a:rPr kumimoji="0" lang="en-US" altLang="en-US" sz="2000" b="0" i="0" u="none" strike="noStrike" cap="none" normalizeH="0" baseline="0" dirty="0" smtClean="0">
                <a:ln>
                  <a:noFill/>
                </a:ln>
                <a:effectLst/>
                <a:latin typeface="Georgia" panose="02040502050405020303" pitchFamily="18" charset="0"/>
              </a:rPr>
              <a:t>Director</a:t>
            </a:r>
            <a:br>
              <a:rPr kumimoji="0" lang="en-US" altLang="en-US" sz="2000" b="0" i="0" u="none" strike="noStrike" cap="none" normalizeH="0" baseline="0" dirty="0" smtClean="0">
                <a:ln>
                  <a:noFill/>
                </a:ln>
                <a:effectLst/>
                <a:latin typeface="Georgia" panose="02040502050405020303" pitchFamily="18" charset="0"/>
              </a:rPr>
            </a:br>
            <a:r>
              <a:rPr kumimoji="0" lang="en-US" altLang="en-US" sz="2000" b="0" i="0" u="none" strike="noStrike" cap="none" normalizeH="0" baseline="0" dirty="0" smtClean="0">
                <a:ln>
                  <a:noFill/>
                </a:ln>
                <a:effectLst/>
                <a:latin typeface="Georgia" panose="02040502050405020303" pitchFamily="18" charset="0"/>
              </a:rPr>
              <a:t>esdavidson@eiu.edu</a:t>
            </a:r>
            <a:endParaRPr kumimoji="0" lang="en-US" altLang="en-US" sz="2000" b="0" i="0" u="none" strike="noStrike" cap="none" normalizeH="0" baseline="0" dirty="0" smtClean="0">
              <a:ln>
                <a:noFill/>
              </a:ln>
              <a:effectLst/>
              <a:latin typeface="Arial" panose="020B0604020202020204" pitchFamily="34" charset="0"/>
            </a:endParaRPr>
          </a:p>
        </p:txBody>
      </p:sp>
      <p:pic>
        <p:nvPicPr>
          <p:cNvPr id="1030" name="Picture 6" descr=" Cherise N Murphy"/>
          <p:cNvPicPr>
            <a:picLocks noChangeAspect="1" noChangeArrowheads="1"/>
          </p:cNvPicPr>
          <p:nvPr/>
        </p:nvPicPr>
        <p:blipFill>
          <a:blip r:embed="rId3" cstate="print">
            <a:extLst>
              <a:ext uri="{28A0092B-C50C-407E-A947-70E740481C1C}">
                <a14:useLocalDpi xmlns:a14="http://schemas.microsoft.com/office/drawing/2010/main" val="0"/>
              </a:ext>
            </a:extLst>
          </a:blip>
          <a:srcRect l="1865" r="1865"/>
          <a:stretch>
            <a:fillRect/>
          </a:stretch>
        </p:blipFill>
        <p:spPr bwMode="auto">
          <a:xfrm>
            <a:off x="4090192" y="3483500"/>
            <a:ext cx="948534" cy="1526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792727"/>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Text Box 7"/>
          <p:cNvSpPr txBox="1">
            <a:spLocks noChangeArrowheads="1"/>
          </p:cNvSpPr>
          <p:nvPr/>
        </p:nvSpPr>
        <p:spPr bwMode="auto">
          <a:xfrm>
            <a:off x="5314950" y="4045527"/>
            <a:ext cx="2727874" cy="21578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4C483D"/>
                </a:solidFill>
                <a:miter lim="800000"/>
                <a:headEnd/>
                <a:tailEnd/>
              </a14:hiddenLine>
            </a:ext>
            <a:ext uri="{AF507438-7753-43E0-B8FC-AC1667EBCBE1}">
              <a14:hiddenEffects xmlns:a14="http://schemas.microsoft.com/office/drawing/2010/main">
                <a:effectLst>
                  <a:outerShdw dist="35921" dir="2700000" algn="ctr" rotWithShape="0">
                    <a:srgbClr val="C0C0C0"/>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effectLst/>
                <a:latin typeface="Georgia" panose="02040502050405020303" pitchFamily="18" charset="0"/>
              </a:rPr>
              <a:t>Kasey Evans, MS</a:t>
            </a:r>
            <a:br>
              <a:rPr kumimoji="0" lang="en-US" altLang="en-US" sz="2000" b="1" i="0" u="none" strike="noStrike" cap="none" normalizeH="0" baseline="0" dirty="0" smtClean="0">
                <a:ln>
                  <a:noFill/>
                </a:ln>
                <a:effectLst/>
                <a:latin typeface="Georgia" panose="02040502050405020303" pitchFamily="18" charset="0"/>
              </a:rPr>
            </a:br>
            <a:r>
              <a:rPr kumimoji="0" lang="en-US" altLang="en-US" sz="2000" b="0" i="0" u="none" strike="noStrike" cap="none" normalizeH="0" baseline="0" dirty="0" smtClean="0">
                <a:ln>
                  <a:noFill/>
                </a:ln>
                <a:effectLst/>
                <a:latin typeface="Georgia" panose="02040502050405020303" pitchFamily="18" charset="0"/>
              </a:rPr>
              <a:t>Assistant Director</a:t>
            </a:r>
            <a:br>
              <a:rPr kumimoji="0" lang="en-US" altLang="en-US" sz="2000" b="0" i="0" u="none" strike="noStrike" cap="none" normalizeH="0" baseline="0" dirty="0" smtClean="0">
                <a:ln>
                  <a:noFill/>
                </a:ln>
                <a:effectLst/>
                <a:latin typeface="Georgia" panose="02040502050405020303" pitchFamily="18" charset="0"/>
              </a:rPr>
            </a:br>
            <a:r>
              <a:rPr kumimoji="0" lang="en-US" altLang="en-US" sz="2000" b="0" i="0" u="none" strike="noStrike" cap="none" normalizeH="0" baseline="0" dirty="0" smtClean="0">
                <a:ln>
                  <a:noFill/>
                </a:ln>
                <a:effectLst/>
                <a:latin typeface="Georgia" panose="02040502050405020303" pitchFamily="18" charset="0"/>
              </a:rPr>
              <a:t>kgevans@eiu.edu</a:t>
            </a:r>
            <a:endParaRPr kumimoji="0" lang="en-US" altLang="en-US" sz="2000" b="0" i="0" u="none" strike="noStrike" cap="none" normalizeH="0" baseline="0" dirty="0" smtClean="0">
              <a:ln>
                <a:noFill/>
              </a:ln>
              <a:effectLst/>
              <a:latin typeface="Arial" panose="020B0604020202020204" pitchFamily="34" charset="0"/>
            </a:endParaRPr>
          </a:p>
        </p:txBody>
      </p:sp>
    </p:spTree>
    <p:extLst>
      <p:ext uri="{BB962C8B-B14F-4D97-AF65-F5344CB8AC3E}">
        <p14:creationId xmlns:p14="http://schemas.microsoft.com/office/powerpoint/2010/main" val="42613172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in Touch!</a:t>
            </a:r>
            <a:endParaRPr lang="en-US" dirty="0"/>
          </a:p>
        </p:txBody>
      </p:sp>
      <p:sp>
        <p:nvSpPr>
          <p:cNvPr id="3" name="Content Placeholder 2"/>
          <p:cNvSpPr>
            <a:spLocks noGrp="1"/>
          </p:cNvSpPr>
          <p:nvPr>
            <p:ph idx="1"/>
          </p:nvPr>
        </p:nvSpPr>
        <p:spPr/>
        <p:txBody>
          <a:bodyPr/>
          <a:lstStyle/>
          <a:p>
            <a:r>
              <a:rPr lang="en-US" dirty="0" smtClean="0"/>
              <a:t>Website: http://www.eiu.edu/ihec</a:t>
            </a:r>
          </a:p>
          <a:p>
            <a:r>
              <a:rPr lang="en-US" dirty="0" smtClean="0"/>
              <a:t>Email: ihec@eiu.edu</a:t>
            </a:r>
            <a:endParaRPr lang="en-US" dirty="0"/>
          </a:p>
          <a:p>
            <a:r>
              <a:rPr lang="en-US" dirty="0" smtClean="0"/>
              <a:t>Email us today to join our </a:t>
            </a:r>
            <a:r>
              <a:rPr lang="en-US" dirty="0" err="1" smtClean="0"/>
              <a:t>listserve</a:t>
            </a:r>
            <a:r>
              <a:rPr lang="en-US" dirty="0" smtClean="0"/>
              <a:t>!</a:t>
            </a:r>
            <a:endParaRPr lang="en-US" dirty="0"/>
          </a:p>
        </p:txBody>
      </p:sp>
    </p:spTree>
    <p:extLst>
      <p:ext uri="{BB962C8B-B14F-4D97-AF65-F5344CB8AC3E}">
        <p14:creationId xmlns:p14="http://schemas.microsoft.com/office/powerpoint/2010/main" val="434338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Alcohol Statistics/Trends</a:t>
            </a:r>
          </a:p>
        </p:txBody>
      </p:sp>
      <p:sp>
        <p:nvSpPr>
          <p:cNvPr id="3" name="Content Placeholder 2"/>
          <p:cNvSpPr>
            <a:spLocks noGrp="1"/>
          </p:cNvSpPr>
          <p:nvPr>
            <p:ph idx="1"/>
          </p:nvPr>
        </p:nvSpPr>
        <p:spPr>
          <a:xfrm>
            <a:off x="838200" y="1400175"/>
            <a:ext cx="10515600" cy="4086225"/>
          </a:xfrm>
        </p:spPr>
        <p:txBody>
          <a:bodyPr>
            <a:normAutofit fontScale="92500" lnSpcReduction="20000"/>
          </a:bodyPr>
          <a:lstStyle/>
          <a:p>
            <a:r>
              <a:rPr lang="en-US" sz="2400" dirty="0"/>
              <a:t>Following are some key findings on the use of </a:t>
            </a:r>
            <a:r>
              <a:rPr lang="en-US" sz="2400" dirty="0" smtClean="0"/>
              <a:t>Alcohol:</a:t>
            </a:r>
            <a:endParaRPr lang="en-US" sz="2400" dirty="0"/>
          </a:p>
          <a:p>
            <a:pPr lvl="1"/>
            <a:r>
              <a:rPr lang="en-US" sz="2000" dirty="0"/>
              <a:t>80.0 % of the students consumed alcohol in the past year ("annual prevalence").</a:t>
            </a:r>
          </a:p>
          <a:p>
            <a:pPr lvl="1"/>
            <a:r>
              <a:rPr lang="en-US" sz="2000" dirty="0"/>
              <a:t>72.0% of all underage respondents reported consuming alcohol in the last 12 months</a:t>
            </a:r>
          </a:p>
          <a:p>
            <a:pPr lvl="1"/>
            <a:r>
              <a:rPr lang="en-US" sz="2000" dirty="0"/>
              <a:t>41.0 % of students reported binge drinking in the previous two weeks. A binge is defined as consuming 5 or more drinks in one sitting.</a:t>
            </a:r>
          </a:p>
          <a:p>
            <a:pPr lvl="1"/>
            <a:r>
              <a:rPr lang="en-US" sz="2000" dirty="0"/>
              <a:t>The perceived mean number of alcohol consumed by the average student on a typical occasion stood at 5.5 drinks while the actual average number of drinks stood at 2.5 drinks per student on a typical occasion </a:t>
            </a:r>
            <a:endParaRPr lang="en-US" sz="2000" dirty="0" smtClean="0"/>
          </a:p>
          <a:p>
            <a:pPr marL="457200" lvl="1" indent="0">
              <a:buNone/>
            </a:pPr>
            <a:endParaRPr lang="en-US" sz="2400" dirty="0"/>
          </a:p>
          <a:p>
            <a:r>
              <a:rPr lang="en-US" sz="2400" dirty="0"/>
              <a:t>Following are some key findings on the use of tobacco and other drugs:</a:t>
            </a:r>
          </a:p>
          <a:p>
            <a:pPr lvl="1"/>
            <a:r>
              <a:rPr lang="en-US" sz="2000" dirty="0"/>
              <a:t>17.0 % of the students have used marijuana in the past year ("annual prevalence").</a:t>
            </a:r>
          </a:p>
          <a:p>
            <a:pPr lvl="1"/>
            <a:r>
              <a:rPr lang="en-US" sz="2000" dirty="0"/>
              <a:t>24.0% of students reported using tobacco in the past year (“annual prevalence”).</a:t>
            </a:r>
          </a:p>
          <a:p>
            <a:pPr lvl="1"/>
            <a:r>
              <a:rPr lang="en-US" sz="2000" dirty="0"/>
              <a:t>3.00% of students reported cocaine use in the past year (“annual prevalence</a:t>
            </a:r>
            <a:r>
              <a:rPr lang="en-US" sz="2000" dirty="0" smtClean="0"/>
              <a:t>”).</a:t>
            </a:r>
          </a:p>
          <a:p>
            <a:pPr lvl="1"/>
            <a:endParaRPr lang="en-US" sz="2000" dirty="0" smtClean="0"/>
          </a:p>
          <a:p>
            <a:pPr marL="457200" lvl="1" indent="0">
              <a:buNone/>
            </a:pPr>
            <a:r>
              <a:rPr lang="en-US" sz="2000" dirty="0"/>
              <a:t>**According to the 2014 Illinois Core </a:t>
            </a:r>
            <a:r>
              <a:rPr lang="en-US" sz="2000" dirty="0" smtClean="0"/>
              <a:t>Report**</a:t>
            </a:r>
            <a:endParaRPr lang="en-US" sz="2000" dirty="0"/>
          </a:p>
          <a:p>
            <a:pPr marL="457200" lvl="1" indent="0">
              <a:buNone/>
            </a:pPr>
            <a:endParaRPr lang="en-US" sz="2000" dirty="0"/>
          </a:p>
          <a:p>
            <a:endParaRPr lang="en-US" dirty="0"/>
          </a:p>
        </p:txBody>
      </p:sp>
    </p:spTree>
    <p:extLst>
      <p:ext uri="{BB962C8B-B14F-4D97-AF65-F5344CB8AC3E}">
        <p14:creationId xmlns:p14="http://schemas.microsoft.com/office/powerpoint/2010/main" val="40182568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9600" dirty="0" smtClean="0"/>
              <a:t>Questions?</a:t>
            </a:r>
            <a:endParaRPr lang="en-US" sz="9600" dirty="0"/>
          </a:p>
        </p:txBody>
      </p:sp>
    </p:spTree>
    <p:extLst>
      <p:ext uri="{BB962C8B-B14F-4D97-AF65-F5344CB8AC3E}">
        <p14:creationId xmlns:p14="http://schemas.microsoft.com/office/powerpoint/2010/main" val="644910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Free Schools and Campuses </a:t>
            </a:r>
            <a:r>
              <a:rPr lang="en-US" dirty="0"/>
              <a:t>Act – EDGAR 86</a:t>
            </a:r>
          </a:p>
        </p:txBody>
      </p:sp>
      <p:sp>
        <p:nvSpPr>
          <p:cNvPr id="3" name="Content Placeholder 2"/>
          <p:cNvSpPr>
            <a:spLocks noGrp="1"/>
          </p:cNvSpPr>
          <p:nvPr>
            <p:ph idx="1"/>
          </p:nvPr>
        </p:nvSpPr>
        <p:spPr/>
        <p:txBody>
          <a:bodyPr/>
          <a:lstStyle/>
          <a:p>
            <a:r>
              <a:rPr lang="en-US" dirty="0"/>
              <a:t>Part 86, the Drug-Free Schools and Campuses Regulations, requires that, </a:t>
            </a:r>
            <a:r>
              <a:rPr lang="en-US" b="1" dirty="0"/>
              <a:t>as a condition of receiving funds or any other form of financial assistance under any federal program, an institution of higher education (IHE) must certify that it has adopted and implemented a program to prevent the unlawful possession, use, or distribution of illicit drugs and alcohol by students and employees. </a:t>
            </a:r>
            <a:endParaRPr lang="en-US" dirty="0"/>
          </a:p>
          <a:p>
            <a:endParaRPr lang="en-US" dirty="0"/>
          </a:p>
        </p:txBody>
      </p:sp>
    </p:spTree>
    <p:extLst>
      <p:ext uri="{BB962C8B-B14F-4D97-AF65-F5344CB8AC3E}">
        <p14:creationId xmlns:p14="http://schemas.microsoft.com/office/powerpoint/2010/main" val="689106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Free Schools and Campuses Act Minimum Requirements</a:t>
            </a:r>
          </a:p>
        </p:txBody>
      </p:sp>
      <p:sp>
        <p:nvSpPr>
          <p:cNvPr id="3" name="Content Placeholder 2"/>
          <p:cNvSpPr>
            <a:spLocks noGrp="1"/>
          </p:cNvSpPr>
          <p:nvPr>
            <p:ph idx="1"/>
          </p:nvPr>
        </p:nvSpPr>
        <p:spPr>
          <a:xfrm>
            <a:off x="838200" y="1825625"/>
            <a:ext cx="10515600" cy="3698875"/>
          </a:xfrm>
        </p:spPr>
        <p:txBody>
          <a:bodyPr>
            <a:normAutofit lnSpcReduction="10000"/>
          </a:bodyPr>
          <a:lstStyle/>
          <a:p>
            <a:pPr marL="571500" indent="-571500">
              <a:lnSpc>
                <a:spcPct val="100000"/>
              </a:lnSpc>
            </a:pPr>
            <a:r>
              <a:rPr lang="en-US" kern="0" dirty="0"/>
              <a:t>Annual notification/distribution of substance abuse policy and information to all students, staff and faculty.</a:t>
            </a:r>
          </a:p>
          <a:p>
            <a:pPr marL="571500" indent="-571500">
              <a:lnSpc>
                <a:spcPct val="100000"/>
              </a:lnSpc>
            </a:pPr>
            <a:r>
              <a:rPr lang="en-US" kern="0" dirty="0"/>
              <a:t>Development and implementation of a program to prevent the unlawful possession, use or distribution of illicit drugs or alcohol by students </a:t>
            </a:r>
            <a:r>
              <a:rPr lang="en-US" b="1" kern="0" dirty="0"/>
              <a:t>and</a:t>
            </a:r>
            <a:r>
              <a:rPr lang="en-US" kern="0" dirty="0"/>
              <a:t> employees.</a:t>
            </a:r>
          </a:p>
          <a:p>
            <a:pPr marL="571500" indent="-571500">
              <a:lnSpc>
                <a:spcPct val="100000"/>
              </a:lnSpc>
            </a:pPr>
            <a:r>
              <a:rPr lang="en-US" kern="0" dirty="0"/>
              <a:t>Prepare a </a:t>
            </a:r>
            <a:r>
              <a:rPr lang="en-US" b="1" kern="0" dirty="0"/>
              <a:t>biennial report</a:t>
            </a:r>
            <a:r>
              <a:rPr lang="en-US" kern="0" dirty="0"/>
              <a:t> on the effectiveness of its alcohol and other drug (AOD) programs and the consistency of policy enforcement</a:t>
            </a:r>
          </a:p>
          <a:p>
            <a:endParaRPr lang="en-US" dirty="0"/>
          </a:p>
        </p:txBody>
      </p:sp>
    </p:spTree>
    <p:extLst>
      <p:ext uri="{BB962C8B-B14F-4D97-AF65-F5344CB8AC3E}">
        <p14:creationId xmlns:p14="http://schemas.microsoft.com/office/powerpoint/2010/main" val="4218046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State of Prevention in Illinois IHE’s</a:t>
            </a:r>
          </a:p>
        </p:txBody>
      </p:sp>
      <p:sp>
        <p:nvSpPr>
          <p:cNvPr id="3" name="Text Placeholder 2"/>
          <p:cNvSpPr>
            <a:spLocks noGrp="1"/>
          </p:cNvSpPr>
          <p:nvPr>
            <p:ph type="body" idx="1"/>
          </p:nvPr>
        </p:nvSpPr>
        <p:spPr/>
        <p:txBody>
          <a:bodyPr/>
          <a:lstStyle/>
          <a:p>
            <a:r>
              <a:rPr lang="en-US" dirty="0" smtClean="0"/>
              <a:t>Details regarding prevention efforts and funding in our state</a:t>
            </a:r>
            <a:endParaRPr lang="en-US" dirty="0"/>
          </a:p>
        </p:txBody>
      </p:sp>
    </p:spTree>
    <p:extLst>
      <p:ext uri="{BB962C8B-B14F-4D97-AF65-F5344CB8AC3E}">
        <p14:creationId xmlns:p14="http://schemas.microsoft.com/office/powerpoint/2010/main" val="862441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Administration</a:t>
            </a:r>
            <a:endParaRPr lang="en-US" dirty="0"/>
          </a:p>
        </p:txBody>
      </p:sp>
      <p:sp>
        <p:nvSpPr>
          <p:cNvPr id="3" name="Content Placeholder 2"/>
          <p:cNvSpPr>
            <a:spLocks noGrp="1"/>
          </p:cNvSpPr>
          <p:nvPr>
            <p:ph idx="1"/>
          </p:nvPr>
        </p:nvSpPr>
        <p:spPr>
          <a:xfrm>
            <a:off x="838200" y="1825625"/>
            <a:ext cx="10515600" cy="3441700"/>
          </a:xfrm>
        </p:spPr>
        <p:txBody>
          <a:bodyPr>
            <a:normAutofit lnSpcReduction="10000"/>
          </a:bodyPr>
          <a:lstStyle/>
          <a:p>
            <a:r>
              <a:rPr lang="en-US" dirty="0"/>
              <a:t>Sent to 135 IHE’s that were determined as “target institutions”</a:t>
            </a:r>
          </a:p>
          <a:p>
            <a:r>
              <a:rPr lang="en-US" dirty="0"/>
              <a:t>Initially sent e-mail solicitations beginning in late March 2011</a:t>
            </a:r>
          </a:p>
          <a:p>
            <a:r>
              <a:rPr lang="en-US" dirty="0"/>
              <a:t>Sent reminder e-mails in mid-April, late April, and early May</a:t>
            </a:r>
          </a:p>
          <a:p>
            <a:r>
              <a:rPr lang="en-US" dirty="0"/>
              <a:t>Utilized </a:t>
            </a:r>
            <a:r>
              <a:rPr lang="en-US" dirty="0" err="1"/>
              <a:t>QuestionPro</a:t>
            </a:r>
            <a:r>
              <a:rPr lang="en-US" dirty="0"/>
              <a:t> on-line survey program</a:t>
            </a:r>
          </a:p>
          <a:p>
            <a:r>
              <a:rPr lang="en-US" dirty="0"/>
              <a:t>Survey had 120 views</a:t>
            </a:r>
          </a:p>
          <a:p>
            <a:r>
              <a:rPr lang="en-US" dirty="0"/>
              <a:t>Survey had 78 surveys submitted</a:t>
            </a:r>
          </a:p>
          <a:p>
            <a:r>
              <a:rPr lang="en-US" dirty="0"/>
              <a:t>53 surveys completed (demographic variables answered)</a:t>
            </a:r>
          </a:p>
          <a:p>
            <a:endParaRPr lang="en-US" dirty="0"/>
          </a:p>
        </p:txBody>
      </p:sp>
    </p:spTree>
    <p:extLst>
      <p:ext uri="{BB962C8B-B14F-4D97-AF65-F5344CB8AC3E}">
        <p14:creationId xmlns:p14="http://schemas.microsoft.com/office/powerpoint/2010/main" val="1416215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Plan</a:t>
            </a:r>
          </a:p>
        </p:txBody>
      </p:sp>
      <p:sp>
        <p:nvSpPr>
          <p:cNvPr id="3" name="Content Placeholder 2"/>
          <p:cNvSpPr>
            <a:spLocks noGrp="1"/>
          </p:cNvSpPr>
          <p:nvPr>
            <p:ph idx="1"/>
          </p:nvPr>
        </p:nvSpPr>
        <p:spPr/>
        <p:txBody>
          <a:bodyPr/>
          <a:lstStyle/>
          <a:p>
            <a:r>
              <a:rPr lang="en-US" dirty="0"/>
              <a:t>45.5% have a formal ATOD Plan</a:t>
            </a:r>
          </a:p>
          <a:p>
            <a:r>
              <a:rPr lang="en-US" dirty="0"/>
              <a:t>30.3% have a prevention plan that is regularly reviewed</a:t>
            </a:r>
          </a:p>
          <a:p>
            <a:r>
              <a:rPr lang="en-US" dirty="0"/>
              <a:t>35.7% have priorities identified through data</a:t>
            </a:r>
          </a:p>
          <a:p>
            <a:r>
              <a:rPr lang="en-US" dirty="0"/>
              <a:t>26.8% have a plan with a timeline, listed tasks, goals and objectives</a:t>
            </a:r>
          </a:p>
          <a:p>
            <a:endParaRPr lang="en-US" dirty="0"/>
          </a:p>
        </p:txBody>
      </p:sp>
    </p:spTree>
    <p:extLst>
      <p:ext uri="{BB962C8B-B14F-4D97-AF65-F5344CB8AC3E}">
        <p14:creationId xmlns:p14="http://schemas.microsoft.com/office/powerpoint/2010/main" val="18629012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Staffing</a:t>
            </a:r>
          </a:p>
        </p:txBody>
      </p:sp>
      <p:sp>
        <p:nvSpPr>
          <p:cNvPr id="3" name="Content Placeholder 2"/>
          <p:cNvSpPr>
            <a:spLocks noGrp="1"/>
          </p:cNvSpPr>
          <p:nvPr>
            <p:ph idx="1"/>
          </p:nvPr>
        </p:nvSpPr>
        <p:spPr/>
        <p:txBody>
          <a:bodyPr/>
          <a:lstStyle/>
          <a:p>
            <a:r>
              <a:rPr lang="en-US" dirty="0"/>
              <a:t>66% of campuses have an individual whose responsibilities include overseeing  ATOD programming and </a:t>
            </a:r>
            <a:r>
              <a:rPr lang="en-US" dirty="0" smtClean="0"/>
              <a:t>interventions</a:t>
            </a:r>
            <a:endParaRPr lang="en-US" dirty="0"/>
          </a:p>
          <a:p>
            <a:r>
              <a:rPr lang="en-US" dirty="0" smtClean="0"/>
              <a:t>Mean full </a:t>
            </a:r>
            <a:r>
              <a:rPr lang="en-US" dirty="0"/>
              <a:t>time employee equivalent (FTE) spent on ATOD prevention was .23 FTE. </a:t>
            </a:r>
          </a:p>
          <a:p>
            <a:pPr lvl="1"/>
            <a:r>
              <a:rPr lang="en-US" dirty="0"/>
              <a:t>the mean FTE for 4-year public institutions was 0.31 </a:t>
            </a:r>
          </a:p>
          <a:p>
            <a:pPr lvl="1"/>
            <a:r>
              <a:rPr lang="en-US" dirty="0"/>
              <a:t>for 4-year private institutions was 0.27 FTE, </a:t>
            </a:r>
          </a:p>
          <a:p>
            <a:pPr lvl="1"/>
            <a:r>
              <a:rPr lang="en-US" dirty="0"/>
              <a:t>for both community colleges and for-profit institutions, the mean FTE was 0.14.</a:t>
            </a:r>
          </a:p>
          <a:p>
            <a:endParaRPr lang="en-US" dirty="0"/>
          </a:p>
        </p:txBody>
      </p:sp>
    </p:spTree>
    <p:extLst>
      <p:ext uri="{BB962C8B-B14F-4D97-AF65-F5344CB8AC3E}">
        <p14:creationId xmlns:p14="http://schemas.microsoft.com/office/powerpoint/2010/main" val="1624198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124163"/>
      </a:dk1>
      <a:lt1>
        <a:srgbClr val="E4E8E8"/>
      </a:lt1>
      <a:dk2>
        <a:srgbClr val="124163"/>
      </a:dk2>
      <a:lt2>
        <a:srgbClr val="DBDBDB"/>
      </a:lt2>
      <a:accent1>
        <a:srgbClr val="124163"/>
      </a:accent1>
      <a:accent2>
        <a:srgbClr val="7A8C8E"/>
      </a:accent2>
      <a:accent3>
        <a:srgbClr val="7FC1DB"/>
      </a:accent3>
      <a:accent4>
        <a:srgbClr val="7A8C8E"/>
      </a:accent4>
      <a:accent5>
        <a:srgbClr val="7A8C8E"/>
      </a:accent5>
      <a:accent6>
        <a:srgbClr val="A9D5E7"/>
      </a:accent6>
      <a:hlink>
        <a:srgbClr val="0070C0"/>
      </a:hlink>
      <a:folHlink>
        <a:srgbClr val="A5A5A5"/>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IHEC Powerpoint Template 2016" id="{5B648FEB-8B89-45DC-9CC8-5266B26DD3AE}" vid="{FDE9C69E-662D-4DD2-8845-788EAB7D9A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IHEC Powerpoint Template 2016</Template>
  <TotalTime>378</TotalTime>
  <Words>1358</Words>
  <Application>Microsoft Office PowerPoint</Application>
  <PresentationFormat>Custom</PresentationFormat>
  <Paragraphs>159</Paragraphs>
  <Slides>30</Slides>
  <Notes>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IHEC 101</vt:lpstr>
      <vt:lpstr>The State of Higher Education within Illinois</vt:lpstr>
      <vt:lpstr>Key Alcohol Statistics/Trends</vt:lpstr>
      <vt:lpstr>Drug Free Schools and Campuses Act – EDGAR 86</vt:lpstr>
      <vt:lpstr>Drug Free Schools and Campuses Act Minimum Requirements</vt:lpstr>
      <vt:lpstr>The State of Prevention in Illinois IHE’s</vt:lpstr>
      <vt:lpstr>Survey Administration</vt:lpstr>
      <vt:lpstr>Prevention Plan</vt:lpstr>
      <vt:lpstr>Prevention Staffing</vt:lpstr>
      <vt:lpstr>Leading ATOD Programs/Activities/ Interventions</vt:lpstr>
      <vt:lpstr>IHE Prevention Funding Levels</vt:lpstr>
      <vt:lpstr>Conclusions</vt:lpstr>
      <vt:lpstr>The Illinois Higher Education Center</vt:lpstr>
      <vt:lpstr>Our Mission</vt:lpstr>
      <vt:lpstr>Goals of IHEC</vt:lpstr>
      <vt:lpstr>IHEC Funding</vt:lpstr>
      <vt:lpstr>SAPP Grant Activities </vt:lpstr>
      <vt:lpstr>CORE Alcohol and Drug Survey</vt:lpstr>
      <vt:lpstr>CORE Alcohol and Drug Survey</vt:lpstr>
      <vt:lpstr>Advisory Meetings</vt:lpstr>
      <vt:lpstr>Continuing Education/Professional Development </vt:lpstr>
      <vt:lpstr>Biennial Review </vt:lpstr>
      <vt:lpstr>Newsletters</vt:lpstr>
      <vt:lpstr>Consultation Visits </vt:lpstr>
      <vt:lpstr>Technical Assistance</vt:lpstr>
      <vt:lpstr>PowerPoint Presentation</vt:lpstr>
      <vt:lpstr>PowerPoint Presentation</vt:lpstr>
      <vt:lpstr>IHEC Staff</vt:lpstr>
      <vt:lpstr>Stay in Touch!</vt:lpstr>
      <vt:lpstr>Questions?</vt:lpstr>
    </vt:vector>
  </TitlesOfParts>
  <Company>Eastern Illinois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Kasey G Evans</dc:creator>
  <cp:lastModifiedBy>Kasey G Evans</cp:lastModifiedBy>
  <cp:revision>16</cp:revision>
  <dcterms:created xsi:type="dcterms:W3CDTF">2016-11-07T14:27:11Z</dcterms:created>
  <dcterms:modified xsi:type="dcterms:W3CDTF">2016-11-08T17:46:09Z</dcterms:modified>
</cp:coreProperties>
</file>