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7C7"/>
    <a:srgbClr val="0A2F7B"/>
    <a:srgbClr val="FFFFFF"/>
    <a:srgbClr val="6D9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2" d="100"/>
          <a:sy n="122" d="100"/>
        </p:scale>
        <p:origin x="96"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1000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53217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55447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130323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50162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275133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238489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8077" y="1690688"/>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13287" y="5475514"/>
            <a:ext cx="2743200" cy="365125"/>
          </a:xfrm>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287752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389504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342259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290397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51665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8C8171-D011-46DF-97ED-BED8D04533B3}" type="datetimeFigureOut">
              <a:rPr lang="en-US" smtClean="0"/>
              <a:t>11/14/2016</a:t>
            </a:fld>
            <a:endParaRPr lang="en-US"/>
          </a:p>
        </p:txBody>
      </p:sp>
    </p:spTree>
    <p:extLst>
      <p:ext uri="{BB962C8B-B14F-4D97-AF65-F5344CB8AC3E}">
        <p14:creationId xmlns:p14="http://schemas.microsoft.com/office/powerpoint/2010/main" val="76248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9" name="Rectangle 8"/>
          <p:cNvSpPr/>
          <p:nvPr userDrawn="1"/>
        </p:nvSpPr>
        <p:spPr>
          <a:xfrm>
            <a:off x="102637" y="6540759"/>
            <a:ext cx="11989835" cy="158621"/>
          </a:xfrm>
          <a:prstGeom prst="rect">
            <a:avLst/>
          </a:prstGeom>
          <a:solidFill>
            <a:srgbClr val="6D9CFA"/>
          </a:solidFill>
          <a:ln>
            <a:solidFill>
              <a:srgbClr val="6D9C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42596" y="4742880"/>
            <a:ext cx="1129004" cy="1525240"/>
          </a:xfrm>
          <a:prstGeom prst="rect">
            <a:avLst/>
          </a:prstGeom>
        </p:spPr>
      </p:pic>
      <p:sp>
        <p:nvSpPr>
          <p:cNvPr id="10" name="Rectangle 9"/>
          <p:cNvSpPr/>
          <p:nvPr userDrawn="1"/>
        </p:nvSpPr>
        <p:spPr>
          <a:xfrm>
            <a:off x="102637" y="6311900"/>
            <a:ext cx="11989835" cy="177429"/>
          </a:xfrm>
          <a:prstGeom prst="rect">
            <a:avLst/>
          </a:prstGeom>
          <a:solidFill>
            <a:srgbClr val="6D9CFA"/>
          </a:solidFill>
          <a:ln>
            <a:solidFill>
              <a:srgbClr val="6D9C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9349272" y="42198"/>
            <a:ext cx="2743200" cy="365125"/>
          </a:xfrm>
          <a:prstGeom prst="rect">
            <a:avLst/>
          </a:prstGeom>
        </p:spPr>
        <p:txBody>
          <a:bodyPr vert="horz" lIns="91440" tIns="45720" rIns="91440" bIns="45720" rtlCol="0" anchor="ctr"/>
          <a:lstStyle>
            <a:lvl1pPr algn="r">
              <a:defRPr sz="1200" b="1">
                <a:solidFill>
                  <a:srgbClr val="FFFFFF"/>
                </a:solidFill>
              </a:defRPr>
            </a:lvl1pPr>
          </a:lstStyle>
          <a:p>
            <a:fld id="{078C8171-D011-46DF-97ED-BED8D04533B3}" type="datetimeFigureOut">
              <a:rPr lang="en-US" smtClean="0"/>
              <a:pPr/>
              <a:t>11/14/2016</a:t>
            </a:fld>
            <a:endParaRPr lang="en-US" dirty="0"/>
          </a:p>
        </p:txBody>
      </p:sp>
    </p:spTree>
    <p:extLst>
      <p:ext uri="{BB962C8B-B14F-4D97-AF65-F5344CB8AC3E}">
        <p14:creationId xmlns:p14="http://schemas.microsoft.com/office/powerpoint/2010/main" val="2469647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en.wikipedia.org/wiki/Self-disclosure" TargetMode="External"/><Relationship Id="rId3" Type="http://schemas.openxmlformats.org/officeDocument/2006/relationships/hyperlink" Target="http://en.wikipedia.org/wiki/Conceptualization" TargetMode="External"/><Relationship Id="rId7" Type="http://schemas.openxmlformats.org/officeDocument/2006/relationships/hyperlink" Target="http://en.wikipedia.org/wiki/Self-actualization" TargetMode="External"/><Relationship Id="rId12" Type="http://schemas.openxmlformats.org/officeDocument/2006/relationships/hyperlink" Target="http://www.utdallas.edu/dept/ugraddean/theory.html" TargetMode="External"/><Relationship Id="rId2" Type="http://schemas.openxmlformats.org/officeDocument/2006/relationships/hyperlink" Target="http://en.wikipedia.org/w/index.php?title=Life_stage&amp;action=edit&amp;redlink=1" TargetMode="External"/><Relationship Id="rId1" Type="http://schemas.openxmlformats.org/officeDocument/2006/relationships/slideLayout" Target="../slideLayouts/slideLayout2.xml"/><Relationship Id="rId6" Type="http://schemas.openxmlformats.org/officeDocument/2006/relationships/hyperlink" Target="http://en.wikipedia.org/wiki/Human_nature" TargetMode="External"/><Relationship Id="rId11" Type="http://schemas.openxmlformats.org/officeDocument/2006/relationships/hyperlink" Target="http://en.wikipedia.org/wiki/Counseling" TargetMode="External"/><Relationship Id="rId5" Type="http://schemas.openxmlformats.org/officeDocument/2006/relationships/hyperlink" Target="http://en.wikipedia.org/wiki/Social_function" TargetMode="External"/><Relationship Id="rId10" Type="http://schemas.openxmlformats.org/officeDocument/2006/relationships/hyperlink" Target="http://en.wikipedia.org/wiki/Self-awareness" TargetMode="External"/><Relationship Id="rId4" Type="http://schemas.openxmlformats.org/officeDocument/2006/relationships/hyperlink" Target="http://en.wikipedia.org/wiki/Behavior" TargetMode="External"/><Relationship Id="rId9" Type="http://schemas.openxmlformats.org/officeDocument/2006/relationships/hyperlink" Target="http://en.wikipedia.org/wiki/Self-acceptanc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Presented By: Kasey Evans, M.S.</a:t>
            </a:r>
          </a:p>
          <a:p>
            <a:r>
              <a:rPr lang="en-US" dirty="0" smtClean="0"/>
              <a:t>Assistant Director of the Illinois Higher Education Center</a:t>
            </a:r>
          </a:p>
          <a:p>
            <a:r>
              <a:rPr lang="en-US" dirty="0" smtClean="0"/>
              <a:t>Eastern Illinois University</a:t>
            </a:r>
            <a:endParaRPr lang="en-US" dirty="0"/>
          </a:p>
        </p:txBody>
      </p:sp>
      <p:sp>
        <p:nvSpPr>
          <p:cNvPr id="4" name="Title 1"/>
          <p:cNvSpPr>
            <a:spLocks noGrp="1"/>
          </p:cNvSpPr>
          <p:nvPr>
            <p:ph type="ctrTitle"/>
          </p:nvPr>
        </p:nvSpPr>
        <p:spPr/>
        <p:txBody>
          <a:bodyPr>
            <a:normAutofit/>
          </a:bodyPr>
          <a:lstStyle/>
          <a:p>
            <a:pPr algn="ctr"/>
            <a:r>
              <a:rPr lang="en-US" sz="4800" dirty="0"/>
              <a:t>Characteristics and Components of Effective Prevention </a:t>
            </a:r>
            <a:r>
              <a:rPr lang="en-US" sz="4800" dirty="0" smtClean="0"/>
              <a:t>Programming</a:t>
            </a:r>
            <a:endParaRPr lang="en-US" sz="4800" dirty="0"/>
          </a:p>
        </p:txBody>
      </p:sp>
    </p:spTree>
    <p:extLst>
      <p:ext uri="{BB962C8B-B14F-4D97-AF65-F5344CB8AC3E}">
        <p14:creationId xmlns:p14="http://schemas.microsoft.com/office/powerpoint/2010/main" val="4291672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98169" y="1366981"/>
            <a:ext cx="9665639" cy="4281521"/>
          </a:xfrm>
        </p:spPr>
        <p:txBody>
          <a:bodyPr>
            <a:normAutofit/>
          </a:bodyPr>
          <a:lstStyle/>
          <a:p>
            <a:r>
              <a:rPr lang="en-US" dirty="0" smtClean="0"/>
              <a:t>Ten Primary Principles of Effective Prevention Interventions and Strategies “At a Glance”</a:t>
            </a:r>
            <a:endParaRPr lang="en-US" dirty="0"/>
          </a:p>
        </p:txBody>
      </p:sp>
    </p:spTree>
    <p:extLst>
      <p:ext uri="{BB962C8B-B14F-4D97-AF65-F5344CB8AC3E}">
        <p14:creationId xmlns:p14="http://schemas.microsoft.com/office/powerpoint/2010/main" val="434478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02944427"/>
              </p:ext>
            </p:extLst>
          </p:nvPr>
        </p:nvGraphicFramePr>
        <p:xfrm>
          <a:off x="1752609" y="121920"/>
          <a:ext cx="10261849" cy="5958881"/>
        </p:xfrm>
        <a:graphic>
          <a:graphicData uri="http://schemas.openxmlformats.org/drawingml/2006/table">
            <a:tbl>
              <a:tblPr firstRow="1" bandRow="1">
                <a:tableStyleId>{5C22544A-7EE6-4342-B048-85BDC9FD1C3A}</a:tableStyleId>
              </a:tblPr>
              <a:tblGrid>
                <a:gridCol w="3641298"/>
                <a:gridCol w="756634"/>
                <a:gridCol w="418851"/>
                <a:gridCol w="418851"/>
                <a:gridCol w="628278"/>
                <a:gridCol w="418851"/>
                <a:gridCol w="418851"/>
                <a:gridCol w="418851"/>
                <a:gridCol w="418851"/>
                <a:gridCol w="418851"/>
                <a:gridCol w="418851"/>
                <a:gridCol w="418851"/>
                <a:gridCol w="628278"/>
                <a:gridCol w="418851"/>
                <a:gridCol w="418851"/>
              </a:tblGrid>
              <a:tr h="1252912">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71755" marR="71755">
                        <a:spcBef>
                          <a:spcPts val="0"/>
                        </a:spcBef>
                        <a:spcAft>
                          <a:spcPts val="0"/>
                        </a:spcAft>
                      </a:pPr>
                      <a:r>
                        <a:rPr lang="en-US" sz="1100" dirty="0">
                          <a:latin typeface="Calibri"/>
                          <a:ea typeface="Calibri"/>
                          <a:cs typeface="Times New Roman"/>
                        </a:rPr>
                        <a:t>Socio-Culturally Relevant</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Well Trained Staff</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Comprehensive</a:t>
                      </a:r>
                    </a:p>
                  </a:txBody>
                  <a:tcPr marL="68580" marR="68580" marT="0" marB="0" vert="vert"/>
                </a:tc>
                <a:tc>
                  <a:txBody>
                    <a:bodyPr/>
                    <a:lstStyle/>
                    <a:p>
                      <a:pPr marL="71755" marR="71755">
                        <a:spcBef>
                          <a:spcPts val="0"/>
                        </a:spcBef>
                        <a:spcAft>
                          <a:spcPts val="0"/>
                        </a:spcAft>
                      </a:pPr>
                      <a:r>
                        <a:rPr lang="en-US" sz="1100">
                          <a:latin typeface="Calibri"/>
                          <a:ea typeface="Calibri"/>
                          <a:cs typeface="Times New Roman"/>
                        </a:rPr>
                        <a:t>Varied Teaching Methods/Engaging</a:t>
                      </a:r>
                    </a:p>
                  </a:txBody>
                  <a:tcPr marL="68580" marR="68580" marT="0" marB="0" vert="vert"/>
                </a:tc>
                <a:tc>
                  <a:txBody>
                    <a:bodyPr/>
                    <a:lstStyle/>
                    <a:p>
                      <a:pPr marL="71755" marR="71755">
                        <a:spcBef>
                          <a:spcPts val="0"/>
                        </a:spcBef>
                        <a:spcAft>
                          <a:spcPts val="0"/>
                        </a:spcAft>
                      </a:pPr>
                      <a:r>
                        <a:rPr lang="en-US" sz="1100">
                          <a:latin typeface="Calibri"/>
                          <a:ea typeface="Calibri"/>
                          <a:cs typeface="Times New Roman"/>
                        </a:rPr>
                        <a:t>Sufficient Dosage</a:t>
                      </a:r>
                    </a:p>
                  </a:txBody>
                  <a:tcPr marL="68580" marR="68580" marT="0" marB="0" vert="vert"/>
                </a:tc>
                <a:tc>
                  <a:txBody>
                    <a:bodyPr/>
                    <a:lstStyle/>
                    <a:p>
                      <a:pPr marL="71755" marR="71755">
                        <a:spcBef>
                          <a:spcPts val="0"/>
                        </a:spcBef>
                        <a:spcAft>
                          <a:spcPts val="0"/>
                        </a:spcAft>
                      </a:pPr>
                      <a:r>
                        <a:rPr lang="en-US" sz="1100">
                          <a:latin typeface="Calibri"/>
                          <a:ea typeface="Calibri"/>
                          <a:cs typeface="Times New Roman"/>
                        </a:rPr>
                        <a:t>Theory Driven</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Outcome</a:t>
                      </a:r>
                    </a:p>
                    <a:p>
                      <a:pPr marL="71755" marR="71755">
                        <a:spcBef>
                          <a:spcPts val="0"/>
                        </a:spcBef>
                        <a:spcAft>
                          <a:spcPts val="0"/>
                        </a:spcAft>
                      </a:pPr>
                      <a:r>
                        <a:rPr lang="en-US" sz="1100" dirty="0">
                          <a:latin typeface="Calibri"/>
                          <a:ea typeface="Calibri"/>
                          <a:cs typeface="Times New Roman"/>
                        </a:rPr>
                        <a:t>Evaluation</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Outcome</a:t>
                      </a:r>
                    </a:p>
                    <a:p>
                      <a:pPr marL="71755" marR="71755">
                        <a:spcBef>
                          <a:spcPts val="0"/>
                        </a:spcBef>
                        <a:spcAft>
                          <a:spcPts val="0"/>
                        </a:spcAft>
                      </a:pPr>
                      <a:r>
                        <a:rPr lang="en-US" sz="1100" dirty="0">
                          <a:latin typeface="Calibri"/>
                          <a:ea typeface="Calibri"/>
                          <a:cs typeface="Times New Roman"/>
                        </a:rPr>
                        <a:t>Evaluation</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Developmentally Appropriate</a:t>
                      </a:r>
                    </a:p>
                  </a:txBody>
                  <a:tcPr marL="68580" marR="68580" marT="0" marB="0" vert="vert"/>
                </a:tc>
                <a:tc>
                  <a:txBody>
                    <a:bodyPr/>
                    <a:lstStyle/>
                    <a:p>
                      <a:pPr marL="71755" marR="71755">
                        <a:spcBef>
                          <a:spcPts val="0"/>
                        </a:spcBef>
                        <a:spcAft>
                          <a:spcPts val="0"/>
                        </a:spcAft>
                      </a:pPr>
                      <a:r>
                        <a:rPr lang="en-US" sz="1100">
                          <a:latin typeface="Calibri"/>
                          <a:ea typeface="Calibri"/>
                          <a:cs typeface="Times New Roman"/>
                        </a:rPr>
                        <a:t>+ Relationships</a:t>
                      </a:r>
                    </a:p>
                  </a:txBody>
                  <a:tcPr marL="68580" marR="68580" marT="0" marB="0" vert="vert"/>
                </a:tc>
                <a:tc>
                  <a:txBody>
                    <a:bodyPr/>
                    <a:lstStyle/>
                    <a:p>
                      <a:pPr marL="71755" marR="71755">
                        <a:spcBef>
                          <a:spcPts val="0"/>
                        </a:spcBef>
                        <a:spcAft>
                          <a:spcPts val="0"/>
                        </a:spcAft>
                      </a:pPr>
                      <a:r>
                        <a:rPr lang="en-US" sz="1100">
                          <a:latin typeface="Calibri"/>
                          <a:ea typeface="Calibri"/>
                          <a:cs typeface="Times New Roman"/>
                        </a:rPr>
                        <a:t>Appropriate Timing</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Risk &amp; Protective Factors</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Evidence-Based</a:t>
                      </a:r>
                    </a:p>
                  </a:txBody>
                  <a:tcPr marL="68580" marR="68580" marT="0" marB="0" vert="vert"/>
                </a:tc>
                <a:tc>
                  <a:txBody>
                    <a:bodyPr/>
                    <a:lstStyle/>
                    <a:p>
                      <a:pPr marL="71755" marR="71755">
                        <a:spcBef>
                          <a:spcPts val="0"/>
                        </a:spcBef>
                        <a:spcAft>
                          <a:spcPts val="0"/>
                        </a:spcAft>
                      </a:pPr>
                      <a:r>
                        <a:rPr lang="en-US" sz="1100" dirty="0">
                          <a:latin typeface="Calibri"/>
                          <a:ea typeface="Calibri"/>
                          <a:cs typeface="Times New Roman"/>
                        </a:rPr>
                        <a:t>Defined Population</a:t>
                      </a:r>
                    </a:p>
                  </a:txBody>
                  <a:tcPr marL="68580" marR="68580" marT="0" marB="0" vert="vert"/>
                </a:tc>
              </a:tr>
              <a:tr h="208819">
                <a:tc>
                  <a:txBody>
                    <a:bodyPr/>
                    <a:lstStyle/>
                    <a:p>
                      <a:pPr marL="0" marR="0">
                        <a:spcBef>
                          <a:spcPts val="0"/>
                        </a:spcBef>
                        <a:spcAft>
                          <a:spcPts val="0"/>
                        </a:spcAft>
                      </a:pPr>
                      <a:r>
                        <a:rPr lang="en-US" sz="1100" dirty="0">
                          <a:latin typeface="Calibri"/>
                          <a:ea typeface="Calibri"/>
                          <a:cs typeface="Times New Roman"/>
                        </a:rPr>
                        <a:t>Berkowitz (2000)</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Bond &amp; Hauf (2004)</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338750">
                <a:tc>
                  <a:txBody>
                    <a:bodyPr/>
                    <a:lstStyle/>
                    <a:p>
                      <a:pPr marL="0" marR="0">
                        <a:spcBef>
                          <a:spcPts val="0"/>
                        </a:spcBef>
                        <a:spcAft>
                          <a:spcPts val="0"/>
                        </a:spcAft>
                      </a:pPr>
                      <a:r>
                        <a:rPr lang="en-US" sz="1100">
                          <a:latin typeface="Calibri"/>
                          <a:ea typeface="Calibri"/>
                          <a:cs typeface="Times New Roman"/>
                        </a:rPr>
                        <a:t>Borkowski, Akai &amp; Smith (2007)</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18099">
                <a:tc>
                  <a:txBody>
                    <a:bodyPr/>
                    <a:lstStyle/>
                    <a:p>
                      <a:pPr marL="0" marR="0">
                        <a:spcBef>
                          <a:spcPts val="0"/>
                        </a:spcBef>
                        <a:spcAft>
                          <a:spcPts val="0"/>
                        </a:spcAft>
                      </a:pPr>
                      <a:r>
                        <a:rPr lang="en-US" sz="1100">
                          <a:latin typeface="Calibri"/>
                          <a:ea typeface="Calibri"/>
                          <a:cs typeface="Times New Roman"/>
                        </a:rPr>
                        <a:t>Borkowski, Smith, &amp; Akai. (2006)</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Bronte-Tinkew et al (2006)</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Caspe &amp; Lopez (2006)</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CDC</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153134">
                <a:tc>
                  <a:txBody>
                    <a:bodyPr/>
                    <a:lstStyle/>
                    <a:p>
                      <a:pPr marL="0" marR="0">
                        <a:spcBef>
                          <a:spcPts val="0"/>
                        </a:spcBef>
                        <a:spcAft>
                          <a:spcPts val="0"/>
                        </a:spcAft>
                      </a:pPr>
                      <a:r>
                        <a:rPr lang="en-US" sz="1100">
                          <a:latin typeface="Calibri"/>
                          <a:ea typeface="Calibri"/>
                          <a:cs typeface="Times New Roman"/>
                        </a:rPr>
                        <a:t>Cuijpers (2002)</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194897">
                <a:tc>
                  <a:txBody>
                    <a:bodyPr/>
                    <a:lstStyle/>
                    <a:p>
                      <a:pPr marL="0" marR="0">
                        <a:spcBef>
                          <a:spcPts val="0"/>
                        </a:spcBef>
                        <a:spcAft>
                          <a:spcPts val="0"/>
                        </a:spcAft>
                      </a:pPr>
                      <a:r>
                        <a:rPr lang="en-US" sz="1100">
                          <a:latin typeface="Calibri"/>
                          <a:ea typeface="Calibri"/>
                          <a:cs typeface="Times New Roman"/>
                        </a:rPr>
                        <a:t>Durlak (2003)</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185617">
                <a:tc>
                  <a:txBody>
                    <a:bodyPr/>
                    <a:lstStyle/>
                    <a:p>
                      <a:pPr marL="0" marR="0">
                        <a:spcBef>
                          <a:spcPts val="0"/>
                        </a:spcBef>
                        <a:spcAft>
                          <a:spcPts val="0"/>
                        </a:spcAft>
                      </a:pPr>
                      <a:r>
                        <a:rPr lang="en-US" sz="1100">
                          <a:latin typeface="Calibri"/>
                          <a:ea typeface="Calibri"/>
                          <a:cs typeface="Times New Roman"/>
                        </a:rPr>
                        <a:t>Dusenbur, Falco,et al. (1997)</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Dusenbury &amp; Falco (1995)</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dirty="0" err="1">
                          <a:latin typeface="Calibri"/>
                          <a:ea typeface="Calibri"/>
                          <a:cs typeface="Times New Roman"/>
                        </a:rPr>
                        <a:t>Ennet</a:t>
                      </a:r>
                      <a:r>
                        <a:rPr lang="en-US" sz="1100" dirty="0">
                          <a:latin typeface="Calibri"/>
                          <a:ea typeface="Calibri"/>
                          <a:cs typeface="Times New Roman"/>
                        </a:rPr>
                        <a:t> </a:t>
                      </a:r>
                      <a:r>
                        <a:rPr lang="en-US" sz="1100" dirty="0" smtClean="0">
                          <a:latin typeface="Calibri"/>
                          <a:ea typeface="Calibri"/>
                          <a:cs typeface="Times New Roman"/>
                        </a:rPr>
                        <a:t>et al. (2003</a:t>
                      </a:r>
                      <a:r>
                        <a:rPr lang="en-US" sz="1100" dirty="0">
                          <a:latin typeface="Calibri"/>
                          <a:ea typeface="Calibri"/>
                          <a:cs typeface="Times New Roman"/>
                        </a:rPr>
                        <a:t>)</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Kumpfer &amp; Alder (2003)</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Kumpfer &amp; Alvarado (2003)</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Mazza (1997)</a:t>
                      </a: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dirty="0">
                          <a:latin typeface="Calibri"/>
                          <a:ea typeface="Calibri"/>
                          <a:cs typeface="Times New Roman"/>
                        </a:rPr>
                        <a:t>Nation et. a</a:t>
                      </a:r>
                      <a:r>
                        <a:rPr lang="en-US" sz="1100" dirty="0" smtClean="0">
                          <a:latin typeface="Calibri"/>
                          <a:ea typeface="Calibri"/>
                          <a:cs typeface="Times New Roman"/>
                        </a:rPr>
                        <a:t>l </a:t>
                      </a:r>
                      <a:r>
                        <a:rPr lang="en-US" sz="1100" dirty="0">
                          <a:latin typeface="Calibri"/>
                          <a:ea typeface="Calibri"/>
                          <a:cs typeface="Times New Roman"/>
                        </a:rPr>
                        <a:t>(2003)</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National Office of Drug Control Policy (2014)</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NIDA (2003)</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208819">
                <a:tc>
                  <a:txBody>
                    <a:bodyPr/>
                    <a:lstStyle/>
                    <a:p>
                      <a:pPr marL="0" marR="0">
                        <a:spcBef>
                          <a:spcPts val="0"/>
                        </a:spcBef>
                        <a:spcAft>
                          <a:spcPts val="0"/>
                        </a:spcAft>
                      </a:pPr>
                      <a:r>
                        <a:rPr lang="en-US" sz="1100">
                          <a:latin typeface="Calibri"/>
                          <a:ea typeface="Calibri"/>
                          <a:cs typeface="Times New Roman"/>
                        </a:rPr>
                        <a:t>Rotheram-Borus (2008)</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338750">
                <a:tc>
                  <a:txBody>
                    <a:bodyPr/>
                    <a:lstStyle/>
                    <a:p>
                      <a:pPr marL="0" marR="0">
                        <a:spcBef>
                          <a:spcPts val="0"/>
                        </a:spcBef>
                        <a:spcAft>
                          <a:spcPts val="0"/>
                        </a:spcAft>
                      </a:pPr>
                      <a:r>
                        <a:rPr lang="en-US" sz="1100">
                          <a:latin typeface="Calibri"/>
                          <a:ea typeface="Calibri"/>
                          <a:cs typeface="Times New Roman"/>
                        </a:rPr>
                        <a:t>Weissberg et. Al (2003)</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a:latin typeface="Calibri"/>
                          <a:ea typeface="Calibri"/>
                          <a:cs typeface="Times New Roman"/>
                        </a:rPr>
                        <a:t>X</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X</a:t>
                      </a: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c>
                  <a:txBody>
                    <a:bodyPr/>
                    <a:lstStyle/>
                    <a:p>
                      <a:pPr marL="0" marR="0">
                        <a:spcBef>
                          <a:spcPts val="0"/>
                        </a:spcBef>
                        <a:spcAft>
                          <a:spcPts val="0"/>
                        </a:spcAft>
                      </a:pPr>
                      <a:endParaRPr lang="en-US" sz="1100">
                        <a:latin typeface="Calibri"/>
                        <a:ea typeface="Calibri"/>
                        <a:cs typeface="Times New Roman"/>
                      </a:endParaRPr>
                    </a:p>
                  </a:txBody>
                  <a:tcPr marL="68580" marR="68580" marT="0" marB="0"/>
                </a:tc>
              </a:tr>
              <a:tr h="338750">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US" sz="1100" dirty="0">
                          <a:latin typeface="Calibri"/>
                          <a:ea typeface="Calibri"/>
                          <a:cs typeface="Times New Roman"/>
                        </a:rPr>
                        <a:t>16</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13</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12</a:t>
                      </a:r>
                    </a:p>
                  </a:txBody>
                  <a:tcPr marL="68580" marR="68580" marT="0" marB="0"/>
                </a:tc>
                <a:tc>
                  <a:txBody>
                    <a:bodyPr/>
                    <a:lstStyle/>
                    <a:p>
                      <a:pPr marL="0" marR="0">
                        <a:spcBef>
                          <a:spcPts val="0"/>
                        </a:spcBef>
                        <a:spcAft>
                          <a:spcPts val="0"/>
                        </a:spcAft>
                      </a:pPr>
                      <a:r>
                        <a:rPr lang="en-US" sz="1100">
                          <a:latin typeface="Calibri"/>
                          <a:ea typeface="Calibri"/>
                          <a:cs typeface="Times New Roman"/>
                        </a:rPr>
                        <a:t>12</a:t>
                      </a:r>
                    </a:p>
                  </a:txBody>
                  <a:tcPr marL="68580" marR="68580" marT="0" marB="0"/>
                </a:tc>
                <a:tc>
                  <a:txBody>
                    <a:bodyPr/>
                    <a:lstStyle/>
                    <a:p>
                      <a:pPr marL="0" marR="0">
                        <a:spcBef>
                          <a:spcPts val="0"/>
                        </a:spcBef>
                        <a:spcAft>
                          <a:spcPts val="0"/>
                        </a:spcAft>
                      </a:pPr>
                      <a:r>
                        <a:rPr lang="en-US" sz="1100">
                          <a:latin typeface="Calibri"/>
                          <a:ea typeface="Calibri"/>
                          <a:cs typeface="Times New Roman"/>
                        </a:rPr>
                        <a:t>12</a:t>
                      </a:r>
                    </a:p>
                  </a:txBody>
                  <a:tcPr marL="68580" marR="68580" marT="0" marB="0"/>
                </a:tc>
                <a:tc>
                  <a:txBody>
                    <a:bodyPr/>
                    <a:lstStyle/>
                    <a:p>
                      <a:pPr marL="0" marR="0">
                        <a:spcBef>
                          <a:spcPts val="0"/>
                        </a:spcBef>
                        <a:spcAft>
                          <a:spcPts val="0"/>
                        </a:spcAft>
                      </a:pPr>
                      <a:r>
                        <a:rPr lang="en-US" sz="1100">
                          <a:latin typeface="Calibri"/>
                          <a:ea typeface="Calibri"/>
                          <a:cs typeface="Times New Roman"/>
                        </a:rPr>
                        <a:t>12</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9</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9</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9</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7</a:t>
                      </a:r>
                    </a:p>
                  </a:txBody>
                  <a:tcPr marL="68580" marR="68580" marT="0" marB="0"/>
                </a:tc>
                <a:tc>
                  <a:txBody>
                    <a:bodyPr/>
                    <a:lstStyle/>
                    <a:p>
                      <a:pPr marL="0" marR="0">
                        <a:spcBef>
                          <a:spcPts val="0"/>
                        </a:spcBef>
                        <a:spcAft>
                          <a:spcPts val="0"/>
                        </a:spcAft>
                      </a:pPr>
                      <a:r>
                        <a:rPr lang="en-US" sz="1100">
                          <a:latin typeface="Calibri"/>
                          <a:ea typeface="Calibri"/>
                          <a:cs typeface="Times New Roman"/>
                        </a:rPr>
                        <a:t>6</a:t>
                      </a:r>
                    </a:p>
                  </a:txBody>
                  <a:tcPr marL="68580" marR="68580" marT="0" marB="0"/>
                </a:tc>
                <a:tc>
                  <a:txBody>
                    <a:bodyPr/>
                    <a:lstStyle/>
                    <a:p>
                      <a:pPr marL="0" marR="0">
                        <a:spcBef>
                          <a:spcPts val="0"/>
                        </a:spcBef>
                        <a:spcAft>
                          <a:spcPts val="0"/>
                        </a:spcAft>
                      </a:pPr>
                      <a:r>
                        <a:rPr lang="en-US" sz="1100">
                          <a:latin typeface="Calibri"/>
                          <a:ea typeface="Calibri"/>
                          <a:cs typeface="Times New Roman"/>
                        </a:rPr>
                        <a:t>5</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4</a:t>
                      </a:r>
                    </a:p>
                  </a:txBody>
                  <a:tcPr marL="68580" marR="68580" marT="0" marB="0"/>
                </a:tc>
                <a:tc>
                  <a:txBody>
                    <a:bodyPr/>
                    <a:lstStyle/>
                    <a:p>
                      <a:pPr marL="0" marR="0">
                        <a:spcBef>
                          <a:spcPts val="0"/>
                        </a:spcBef>
                        <a:spcAft>
                          <a:spcPts val="0"/>
                        </a:spcAft>
                      </a:pPr>
                      <a:r>
                        <a:rPr lang="en-US" sz="1100" dirty="0">
                          <a:latin typeface="Calibri"/>
                          <a:ea typeface="Calibri"/>
                          <a:cs typeface="Times New Roman"/>
                        </a:rPr>
                        <a:t>1</a:t>
                      </a:r>
                    </a:p>
                  </a:txBody>
                  <a:tcPr marL="68580" marR="68580" marT="0" marB="0"/>
                </a:tc>
              </a:tr>
            </a:tbl>
          </a:graphicData>
        </a:graphic>
      </p:graphicFrame>
    </p:spTree>
    <p:extLst>
      <p:ext uri="{BB962C8B-B14F-4D97-AF65-F5344CB8AC3E}">
        <p14:creationId xmlns:p14="http://schemas.microsoft.com/office/powerpoint/2010/main" val="252767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3200" dirty="0" smtClean="0"/>
              <a:t>10 Primary Principles of Effective Prevention Interventions and Strategies “At a Glance”</a:t>
            </a:r>
            <a:endParaRPr lang="en-US" sz="3200" dirty="0"/>
          </a:p>
        </p:txBody>
      </p:sp>
      <p:sp>
        <p:nvSpPr>
          <p:cNvPr id="5" name="Content Placeholder 2"/>
          <p:cNvSpPr>
            <a:spLocks noGrp="1"/>
          </p:cNvSpPr>
          <p:nvPr>
            <p:ph idx="1"/>
          </p:nvPr>
        </p:nvSpPr>
        <p:spPr>
          <a:xfrm>
            <a:off x="1406340" y="1524809"/>
            <a:ext cx="10515600" cy="4351338"/>
          </a:xfrm>
        </p:spPr>
        <p:txBody>
          <a:bodyPr>
            <a:normAutofit/>
          </a:bodyPr>
          <a:lstStyle/>
          <a:p>
            <a:r>
              <a:rPr lang="en-US" sz="1800" dirty="0" smtClean="0"/>
              <a:t>Comprehensive Services </a:t>
            </a:r>
          </a:p>
          <a:p>
            <a:r>
              <a:rPr lang="en-US" sz="1800" dirty="0" smtClean="0"/>
              <a:t>Varied Teaching Methods</a:t>
            </a:r>
          </a:p>
          <a:p>
            <a:r>
              <a:rPr lang="en-US" sz="1800" dirty="0" smtClean="0"/>
              <a:t>Sufficient Dosage </a:t>
            </a:r>
          </a:p>
          <a:p>
            <a:r>
              <a:rPr lang="en-US" sz="1800" dirty="0" smtClean="0"/>
              <a:t>Theory Driven</a:t>
            </a:r>
          </a:p>
          <a:p>
            <a:r>
              <a:rPr lang="en-US" sz="1800" dirty="0" smtClean="0"/>
              <a:t>Positive Relationships</a:t>
            </a:r>
          </a:p>
          <a:p>
            <a:r>
              <a:rPr lang="en-US" sz="1800" dirty="0" smtClean="0"/>
              <a:t>Appropriately Timed</a:t>
            </a:r>
          </a:p>
          <a:p>
            <a:r>
              <a:rPr lang="en-US" sz="1800" dirty="0" smtClean="0"/>
              <a:t>Socio-Culturally Relevant</a:t>
            </a:r>
          </a:p>
          <a:p>
            <a:r>
              <a:rPr lang="en-US" sz="1800" dirty="0" smtClean="0"/>
              <a:t>Outcome Evaluation</a:t>
            </a:r>
          </a:p>
          <a:p>
            <a:r>
              <a:rPr lang="en-US" sz="1800" dirty="0" smtClean="0"/>
              <a:t>Well-Trained Staff </a:t>
            </a:r>
          </a:p>
          <a:p>
            <a:r>
              <a:rPr lang="en-US" sz="1800" dirty="0" smtClean="0"/>
              <a:t>Developmentally Appropriate</a:t>
            </a:r>
            <a:endParaRPr lang="en-US" sz="1800" dirty="0"/>
          </a:p>
        </p:txBody>
      </p:sp>
      <p:sp>
        <p:nvSpPr>
          <p:cNvPr id="6" name="Rectangle 5"/>
          <p:cNvSpPr/>
          <p:nvPr/>
        </p:nvSpPr>
        <p:spPr>
          <a:xfrm>
            <a:off x="1905000" y="5278496"/>
            <a:ext cx="6526139" cy="1077218"/>
          </a:xfrm>
          <a:prstGeom prst="rect">
            <a:avLst/>
          </a:prstGeom>
        </p:spPr>
        <p:txBody>
          <a:bodyPr wrap="square">
            <a:spAutoFit/>
          </a:bodyPr>
          <a:lstStyle/>
          <a:p>
            <a:r>
              <a:rPr lang="en-US" sz="1600" dirty="0"/>
              <a:t>Nation, M., </a:t>
            </a:r>
            <a:r>
              <a:rPr lang="en-US" sz="1600" dirty="0" err="1"/>
              <a:t>Crusto</a:t>
            </a:r>
            <a:r>
              <a:rPr lang="en-US" sz="1600" dirty="0"/>
              <a:t>, C., </a:t>
            </a:r>
            <a:r>
              <a:rPr lang="en-US" sz="1600" dirty="0" err="1"/>
              <a:t>Wandersman</a:t>
            </a:r>
            <a:r>
              <a:rPr lang="en-US" sz="1600" dirty="0"/>
              <a:t>, A., </a:t>
            </a:r>
            <a:r>
              <a:rPr lang="en-US" sz="1600" dirty="0" err="1"/>
              <a:t>Kumpfer</a:t>
            </a:r>
            <a:r>
              <a:rPr lang="en-US" sz="1600" dirty="0"/>
              <a:t>, K. L., </a:t>
            </a:r>
            <a:r>
              <a:rPr lang="en-US" sz="1600" dirty="0" err="1"/>
              <a:t>Seybolt</a:t>
            </a:r>
            <a:r>
              <a:rPr lang="en-US" sz="1600" dirty="0"/>
              <a:t>, D., Morrissey-Kane</a:t>
            </a:r>
            <a:r>
              <a:rPr lang="en-US" sz="1600" dirty="0" smtClean="0"/>
              <a:t>, E</a:t>
            </a:r>
            <a:r>
              <a:rPr lang="en-US" sz="1600" dirty="0"/>
              <a:t>., &amp; </a:t>
            </a:r>
            <a:r>
              <a:rPr lang="en-US" sz="1600" dirty="0" err="1"/>
              <a:t>Davino</a:t>
            </a:r>
            <a:r>
              <a:rPr lang="en-US" sz="1600" dirty="0"/>
              <a:t>, K. (2003). What works in prevention: Principles of Effective </a:t>
            </a:r>
            <a:r>
              <a:rPr lang="en-US" sz="1600" dirty="0" smtClean="0"/>
              <a:t>Prevention Programs</a:t>
            </a:r>
            <a:r>
              <a:rPr lang="en-US" sz="1600" dirty="0"/>
              <a:t>. American Psychologist, 58, 449-456.</a:t>
            </a:r>
          </a:p>
        </p:txBody>
      </p:sp>
    </p:spTree>
    <p:extLst>
      <p:ext uri="{BB962C8B-B14F-4D97-AF65-F5344CB8AC3E}">
        <p14:creationId xmlns:p14="http://schemas.microsoft.com/office/powerpoint/2010/main" val="404019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Comprehensive Services </a:t>
            </a:r>
            <a:endParaRPr lang="en-US" dirty="0"/>
          </a:p>
        </p:txBody>
      </p:sp>
      <p:sp>
        <p:nvSpPr>
          <p:cNvPr id="5" name="Content Placeholder 2"/>
          <p:cNvSpPr>
            <a:spLocks noGrp="1"/>
          </p:cNvSpPr>
          <p:nvPr>
            <p:ph idx="1"/>
          </p:nvPr>
        </p:nvSpPr>
        <p:spPr>
          <a:xfrm>
            <a:off x="1155690" y="1457961"/>
            <a:ext cx="10515600" cy="4351338"/>
          </a:xfrm>
        </p:spPr>
        <p:txBody>
          <a:bodyPr>
            <a:normAutofit fontScale="77500" lnSpcReduction="20000"/>
          </a:bodyPr>
          <a:lstStyle/>
          <a:p>
            <a:pPr marL="114300" indent="0">
              <a:buNone/>
            </a:pPr>
            <a:r>
              <a:rPr lang="en-US" dirty="0" smtClean="0"/>
              <a:t>Definition</a:t>
            </a:r>
          </a:p>
          <a:p>
            <a:r>
              <a:rPr lang="en-US" dirty="0" smtClean="0"/>
              <a:t>Strategies should include multiple components and affect multiple settings to address a wide range of risk and protective factors of the target problem.</a:t>
            </a:r>
          </a:p>
          <a:p>
            <a:pPr marL="114300" indent="0">
              <a:buNone/>
            </a:pPr>
            <a:endParaRPr lang="en-US" dirty="0" smtClean="0"/>
          </a:p>
          <a:p>
            <a:pPr marL="114300" indent="0">
              <a:buNone/>
            </a:pPr>
            <a:r>
              <a:rPr lang="en-US" dirty="0" smtClean="0"/>
              <a:t>Important Points</a:t>
            </a:r>
            <a:endParaRPr lang="en-US" dirty="0"/>
          </a:p>
          <a:p>
            <a:pPr lvl="0"/>
            <a:r>
              <a:rPr lang="en-US" dirty="0"/>
              <a:t>Effective programs address multiple areas of a person’s life such as health, education, social connections, and social conditions by providing services in a variety of relevant settings</a:t>
            </a:r>
            <a:r>
              <a:rPr lang="en-US" dirty="0" smtClean="0"/>
              <a:t>.</a:t>
            </a:r>
          </a:p>
          <a:p>
            <a:pPr lvl="0"/>
            <a:endParaRPr lang="en-US" dirty="0"/>
          </a:p>
          <a:p>
            <a:pPr lvl="0"/>
            <a:r>
              <a:rPr lang="en-US" dirty="0"/>
              <a:t>Effective programs offer a wide variety of activities to address the target problem, which usually has multiple risk factors. These activities may include several components such as curriculum-based interventions, media campaigns, systems change, and environmental strategies that can affect economic-social conditions.</a:t>
            </a:r>
          </a:p>
          <a:p>
            <a:endParaRPr lang="en-US" dirty="0" smtClean="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3875" y="5596649"/>
            <a:ext cx="2871787" cy="515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121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Varied Teaching Methods 	</a:t>
            </a:r>
            <a:endParaRPr lang="en-US" dirty="0"/>
          </a:p>
        </p:txBody>
      </p:sp>
      <p:sp>
        <p:nvSpPr>
          <p:cNvPr id="5" name="Content Placeholder 2"/>
          <p:cNvSpPr>
            <a:spLocks noGrp="1"/>
          </p:cNvSpPr>
          <p:nvPr>
            <p:ph idx="1"/>
          </p:nvPr>
        </p:nvSpPr>
        <p:spPr>
          <a:xfrm>
            <a:off x="1222530" y="1324265"/>
            <a:ext cx="10515600" cy="4351338"/>
          </a:xfrm>
        </p:spPr>
        <p:txBody>
          <a:bodyPr>
            <a:normAutofit/>
          </a:bodyPr>
          <a:lstStyle/>
          <a:p>
            <a:pPr marL="114300" indent="0">
              <a:buNone/>
            </a:pPr>
            <a:r>
              <a:rPr lang="en-US" dirty="0" smtClean="0"/>
              <a:t>Definition</a:t>
            </a:r>
          </a:p>
          <a:p>
            <a:r>
              <a:rPr lang="en-US" dirty="0" smtClean="0"/>
              <a:t>Strategies should include multiple teaching methods, including some type of active, skills-based component. </a:t>
            </a:r>
          </a:p>
          <a:p>
            <a:endParaRPr lang="en-US" dirty="0" smtClean="0"/>
          </a:p>
          <a:p>
            <a:pPr marL="114300" indent="0">
              <a:buNone/>
            </a:pPr>
            <a:r>
              <a:rPr lang="en-US" dirty="0" smtClean="0"/>
              <a:t>Important Points</a:t>
            </a:r>
          </a:p>
          <a:p>
            <a:r>
              <a:rPr lang="en-US" dirty="0" smtClean="0"/>
              <a:t>Methods should focus on the development of skills that enable the participants to avoid problem behaviors</a:t>
            </a:r>
          </a:p>
          <a:p>
            <a:r>
              <a:rPr lang="en-US" dirty="0" smtClean="0"/>
              <a:t>Provide hands- on experiences for participants which allow skill practice</a:t>
            </a:r>
          </a:p>
          <a:p>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72999" y="5453604"/>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43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Sufficient Dosage </a:t>
            </a:r>
            <a:endParaRPr lang="en-US" dirty="0"/>
          </a:p>
        </p:txBody>
      </p:sp>
      <p:sp>
        <p:nvSpPr>
          <p:cNvPr id="5" name="Content Placeholder 2"/>
          <p:cNvSpPr>
            <a:spLocks noGrp="1"/>
          </p:cNvSpPr>
          <p:nvPr>
            <p:ph idx="1"/>
          </p:nvPr>
        </p:nvSpPr>
        <p:spPr>
          <a:xfrm>
            <a:off x="1306080" y="1558233"/>
            <a:ext cx="10515600" cy="4351338"/>
          </a:xfrm>
        </p:spPr>
        <p:txBody>
          <a:bodyPr>
            <a:normAutofit fontScale="92500" lnSpcReduction="20000"/>
          </a:bodyPr>
          <a:lstStyle/>
          <a:p>
            <a:pPr marL="114300" indent="0">
              <a:buNone/>
            </a:pPr>
            <a:r>
              <a:rPr lang="en-US" dirty="0" smtClean="0"/>
              <a:t>Definition</a:t>
            </a:r>
          </a:p>
          <a:p>
            <a:r>
              <a:rPr lang="en-US" dirty="0" smtClean="0"/>
              <a:t>Participants need to be exposed to enough of the activity for it to have an effect.</a:t>
            </a:r>
          </a:p>
          <a:p>
            <a:pPr marL="114300" indent="0">
              <a:buNone/>
            </a:pPr>
            <a:endParaRPr lang="en-US" dirty="0" smtClean="0"/>
          </a:p>
          <a:p>
            <a:pPr marL="114300" indent="0">
              <a:buNone/>
            </a:pPr>
            <a:r>
              <a:rPr lang="en-US" dirty="0" smtClean="0"/>
              <a:t>Important Points</a:t>
            </a:r>
          </a:p>
          <a:p>
            <a:r>
              <a:rPr lang="en-US" dirty="0" smtClean="0"/>
              <a:t>Can be measured by the number of contact hours.</a:t>
            </a:r>
          </a:p>
          <a:p>
            <a:r>
              <a:rPr lang="en-US" dirty="0" smtClean="0"/>
              <a:t>Amount needed to produce outcomes is contingent on the participant’s level of risk and the amount deficits. </a:t>
            </a:r>
          </a:p>
          <a:p>
            <a:r>
              <a:rPr lang="en-US" dirty="0" smtClean="0"/>
              <a:t>Provide some type of follow up or booster sessions.</a:t>
            </a:r>
          </a:p>
          <a:p>
            <a:r>
              <a:rPr lang="en-US" dirty="0" smtClean="0"/>
              <a:t>One time presentations…rarely produce behavior change</a:t>
            </a:r>
            <a:br>
              <a:rPr lang="en-US" dirty="0" smtClean="0"/>
            </a:b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5130" y="5470316"/>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3114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Theory Driven</a:t>
            </a:r>
            <a:endParaRPr lang="en-US" dirty="0"/>
          </a:p>
        </p:txBody>
      </p:sp>
      <p:sp>
        <p:nvSpPr>
          <p:cNvPr id="5" name="Content Placeholder 2"/>
          <p:cNvSpPr>
            <a:spLocks noGrp="1"/>
          </p:cNvSpPr>
          <p:nvPr>
            <p:ph idx="1"/>
          </p:nvPr>
        </p:nvSpPr>
        <p:spPr>
          <a:xfrm>
            <a:off x="1322790" y="1424548"/>
            <a:ext cx="10515600" cy="4351338"/>
          </a:xfrm>
        </p:spPr>
        <p:txBody>
          <a:bodyPr>
            <a:normAutofit lnSpcReduction="10000"/>
          </a:bodyPr>
          <a:lstStyle/>
          <a:p>
            <a:pPr marL="114300" indent="0">
              <a:buNone/>
            </a:pPr>
            <a:r>
              <a:rPr lang="en-US" dirty="0" smtClean="0"/>
              <a:t>Definition</a:t>
            </a:r>
          </a:p>
          <a:p>
            <a:r>
              <a:rPr lang="en-US" dirty="0" smtClean="0"/>
              <a:t>Prevention strategies should have a scientific justification or logical rationale. </a:t>
            </a:r>
          </a:p>
          <a:p>
            <a:pPr marL="114300" indent="0">
              <a:buNone/>
            </a:pPr>
            <a:endParaRPr lang="en-US" dirty="0" smtClean="0"/>
          </a:p>
          <a:p>
            <a:pPr marL="114300" indent="0">
              <a:buNone/>
            </a:pPr>
            <a:r>
              <a:rPr lang="en-US" dirty="0" smtClean="0"/>
              <a:t>Important Points</a:t>
            </a:r>
          </a:p>
          <a:p>
            <a:r>
              <a:rPr lang="en-US" dirty="0" smtClean="0"/>
              <a:t>Describe a theory about how problem behaviors develop</a:t>
            </a:r>
          </a:p>
          <a:p>
            <a:r>
              <a:rPr lang="en-US" dirty="0" smtClean="0"/>
              <a:t>Describe a theory of how or why the strategy is likely to change behavior</a:t>
            </a:r>
          </a:p>
          <a:p>
            <a:r>
              <a:rPr lang="en-US" dirty="0" smtClean="0"/>
              <a:t>Use reverse engineering to prevent behavior problems and promote positive behaviors (logic modeling for program planning)</a:t>
            </a: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1508" y="5754412"/>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561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Positive Relationships</a:t>
            </a:r>
            <a:endParaRPr lang="en-US" dirty="0"/>
          </a:p>
        </p:txBody>
      </p:sp>
      <p:sp>
        <p:nvSpPr>
          <p:cNvPr id="5" name="Content Placeholder 2"/>
          <p:cNvSpPr>
            <a:spLocks noGrp="1"/>
          </p:cNvSpPr>
          <p:nvPr>
            <p:ph idx="1"/>
          </p:nvPr>
        </p:nvSpPr>
        <p:spPr>
          <a:xfrm>
            <a:off x="1255949" y="1457971"/>
            <a:ext cx="10515600" cy="4351338"/>
          </a:xfrm>
        </p:spPr>
        <p:txBody>
          <a:bodyPr>
            <a:normAutofit fontScale="92500" lnSpcReduction="20000"/>
          </a:bodyPr>
          <a:lstStyle/>
          <a:p>
            <a:pPr marL="114300" indent="0">
              <a:buNone/>
            </a:pPr>
            <a:r>
              <a:rPr lang="en-US" dirty="0" smtClean="0"/>
              <a:t>Definition</a:t>
            </a:r>
          </a:p>
          <a:p>
            <a:r>
              <a:rPr lang="en-US" dirty="0" smtClean="0"/>
              <a:t>Programs should foster strong, stable, positive relationships between participants and others.</a:t>
            </a:r>
          </a:p>
          <a:p>
            <a:endParaRPr lang="en-US" dirty="0" smtClean="0"/>
          </a:p>
          <a:p>
            <a:pPr marL="114300" indent="0">
              <a:buNone/>
            </a:pPr>
            <a:r>
              <a:rPr lang="en-US" dirty="0" smtClean="0"/>
              <a:t>Important Points</a:t>
            </a:r>
          </a:p>
          <a:p>
            <a:r>
              <a:rPr lang="en-US" dirty="0" smtClean="0"/>
              <a:t>Support the development of positive relationships</a:t>
            </a:r>
          </a:p>
          <a:p>
            <a:r>
              <a:rPr lang="en-US" dirty="0" smtClean="0"/>
              <a:t>Provide an opportunity for participants to establish a strong relationship with at least one person</a:t>
            </a:r>
          </a:p>
          <a:p>
            <a:r>
              <a:rPr lang="en-US" dirty="0" smtClean="0"/>
              <a:t>Mentoring</a:t>
            </a:r>
          </a:p>
          <a:p>
            <a:r>
              <a:rPr lang="en-US" dirty="0" smtClean="0"/>
              <a:t>Careful not to depend too heavily on adult relationships focused on case management or therapy</a:t>
            </a:r>
          </a:p>
          <a:p>
            <a:endParaRPr lang="en-US" dirty="0" smtClean="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14288" y="5460961"/>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4348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Appropriately Timed	</a:t>
            </a:r>
            <a:endParaRPr lang="en-US" dirty="0"/>
          </a:p>
        </p:txBody>
      </p:sp>
      <p:sp>
        <p:nvSpPr>
          <p:cNvPr id="5" name="Content Placeholder 2"/>
          <p:cNvSpPr>
            <a:spLocks noGrp="1"/>
          </p:cNvSpPr>
          <p:nvPr>
            <p:ph idx="1"/>
          </p:nvPr>
        </p:nvSpPr>
        <p:spPr>
          <a:xfrm>
            <a:off x="1105558" y="1424548"/>
            <a:ext cx="10515600" cy="4351338"/>
          </a:xfrm>
        </p:spPr>
        <p:txBody>
          <a:bodyPr>
            <a:normAutofit/>
          </a:bodyPr>
          <a:lstStyle/>
          <a:p>
            <a:pPr marL="114300" indent="0">
              <a:buNone/>
            </a:pPr>
            <a:r>
              <a:rPr lang="en-US" dirty="0" smtClean="0"/>
              <a:t>Definition</a:t>
            </a:r>
          </a:p>
          <a:p>
            <a:r>
              <a:rPr lang="en-US" dirty="0" smtClean="0"/>
              <a:t>Program activities should happen at a time (developmentally) that can have maximal impact in a participant’s life</a:t>
            </a:r>
          </a:p>
          <a:p>
            <a:pPr marL="114300" indent="0">
              <a:buNone/>
            </a:pPr>
            <a:endParaRPr lang="en-US" dirty="0" smtClean="0"/>
          </a:p>
          <a:p>
            <a:pPr marL="114300" indent="0">
              <a:buNone/>
            </a:pPr>
            <a:r>
              <a:rPr lang="en-US" dirty="0" smtClean="0"/>
              <a:t>Important Points</a:t>
            </a:r>
          </a:p>
          <a:p>
            <a:r>
              <a:rPr lang="en-US" dirty="0" smtClean="0"/>
              <a:t>Focus on the risk factors and/or risk behaviors before the develop</a:t>
            </a:r>
          </a:p>
          <a:p>
            <a:r>
              <a:rPr lang="en-US" dirty="0" smtClean="0"/>
              <a:t>Tailored to the intellectual, cognitive, and social development level of participants </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2610" y="5577943"/>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1620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Socio-Culturally Relevant </a:t>
            </a:r>
            <a:endParaRPr lang="en-US" dirty="0"/>
          </a:p>
        </p:txBody>
      </p:sp>
      <p:sp>
        <p:nvSpPr>
          <p:cNvPr id="5" name="Content Placeholder 2"/>
          <p:cNvSpPr>
            <a:spLocks noGrp="1"/>
          </p:cNvSpPr>
          <p:nvPr>
            <p:ph idx="1"/>
          </p:nvPr>
        </p:nvSpPr>
        <p:spPr>
          <a:xfrm>
            <a:off x="1272659" y="1391125"/>
            <a:ext cx="10515600" cy="4351338"/>
          </a:xfrm>
        </p:spPr>
        <p:txBody>
          <a:bodyPr>
            <a:normAutofit fontScale="92500" lnSpcReduction="10000"/>
          </a:bodyPr>
          <a:lstStyle/>
          <a:p>
            <a:pPr marL="114300" indent="0">
              <a:buNone/>
            </a:pPr>
            <a:r>
              <a:rPr lang="en-US" dirty="0" smtClean="0"/>
              <a:t>Definition</a:t>
            </a:r>
          </a:p>
          <a:p>
            <a:r>
              <a:rPr lang="en-US" dirty="0" smtClean="0"/>
              <a:t>Programs should be tailored to fit within cultural beliefs and practices of specific groups as well as local community norms</a:t>
            </a:r>
          </a:p>
          <a:p>
            <a:endParaRPr lang="en-US" dirty="0" smtClean="0"/>
          </a:p>
          <a:p>
            <a:pPr marL="114300" indent="0">
              <a:buNone/>
            </a:pPr>
            <a:r>
              <a:rPr lang="en-US" dirty="0" smtClean="0"/>
              <a:t>Important Points</a:t>
            </a:r>
            <a:endParaRPr lang="en-US" dirty="0"/>
          </a:p>
          <a:p>
            <a:r>
              <a:rPr lang="en-US" dirty="0" smtClean="0"/>
              <a:t>Careful to tailor the content to make it culturally appropriate and relevant to its participants</a:t>
            </a:r>
          </a:p>
          <a:p>
            <a:r>
              <a:rPr lang="en-US" dirty="0" smtClean="0"/>
              <a:t>Making a program socio-culturally relevant means…</a:t>
            </a:r>
          </a:p>
          <a:p>
            <a:r>
              <a:rPr lang="en-US" dirty="0" smtClean="0"/>
              <a:t>Careful  not to adopt a one-size-fits-all approach</a:t>
            </a:r>
          </a:p>
          <a:p>
            <a:r>
              <a:rPr lang="en-US" dirty="0" smtClean="0"/>
              <a:t>Include participants in the program planning and implementation</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9449" y="5611365"/>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9105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Why this workshop was created</a:t>
            </a:r>
            <a:endParaRPr lang="en-US" dirty="0"/>
          </a:p>
        </p:txBody>
      </p:sp>
      <p:sp>
        <p:nvSpPr>
          <p:cNvPr id="5" name="Content Placeholder 2"/>
          <p:cNvSpPr>
            <a:spLocks noGrp="1"/>
          </p:cNvSpPr>
          <p:nvPr>
            <p:ph idx="1"/>
          </p:nvPr>
        </p:nvSpPr>
        <p:spPr>
          <a:xfrm>
            <a:off x="838200" y="1825626"/>
            <a:ext cx="10515600" cy="3271396"/>
          </a:xfrm>
        </p:spPr>
        <p:txBody>
          <a:bodyPr>
            <a:normAutofit lnSpcReduction="10000"/>
          </a:bodyPr>
          <a:lstStyle/>
          <a:p>
            <a:r>
              <a:rPr lang="en-US" dirty="0" smtClean="0"/>
              <a:t>Lack of utilization of evidence-based, evidence informed programs</a:t>
            </a:r>
          </a:p>
          <a:p>
            <a:r>
              <a:rPr lang="en-US" dirty="0" smtClean="0"/>
              <a:t>Ongoing need to address topics which are void of evidence-based, evidence informed programs</a:t>
            </a:r>
          </a:p>
          <a:p>
            <a:r>
              <a:rPr lang="en-US" dirty="0" smtClean="0"/>
              <a:t>Development of “home grown” programs</a:t>
            </a:r>
          </a:p>
          <a:p>
            <a:r>
              <a:rPr lang="en-US" dirty="0" smtClean="0"/>
              <a:t>Pressure from administration to “do something,” particularly after crisis</a:t>
            </a:r>
          </a:p>
          <a:p>
            <a:r>
              <a:rPr lang="en-US" dirty="0" smtClean="0"/>
              <a:t>Questions from others on how to choose “good programming”</a:t>
            </a:r>
            <a:endParaRPr lang="en-US" dirty="0"/>
          </a:p>
        </p:txBody>
      </p:sp>
    </p:spTree>
    <p:extLst>
      <p:ext uri="{BB962C8B-B14F-4D97-AF65-F5344CB8AC3E}">
        <p14:creationId xmlns:p14="http://schemas.microsoft.com/office/powerpoint/2010/main" val="72952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Outcome Evaluation</a:t>
            </a:r>
            <a:endParaRPr lang="en-US" dirty="0"/>
          </a:p>
        </p:txBody>
      </p:sp>
      <p:sp>
        <p:nvSpPr>
          <p:cNvPr id="5" name="Content Placeholder 2"/>
          <p:cNvSpPr>
            <a:spLocks noGrp="1"/>
          </p:cNvSpPr>
          <p:nvPr>
            <p:ph idx="1"/>
          </p:nvPr>
        </p:nvSpPr>
        <p:spPr>
          <a:xfrm>
            <a:off x="1272659" y="1424548"/>
            <a:ext cx="10515600" cy="4351338"/>
          </a:xfrm>
        </p:spPr>
        <p:txBody>
          <a:bodyPr>
            <a:normAutofit/>
          </a:bodyPr>
          <a:lstStyle/>
          <a:p>
            <a:pPr marL="114300" indent="0">
              <a:buNone/>
            </a:pPr>
            <a:r>
              <a:rPr lang="en-US" dirty="0" smtClean="0"/>
              <a:t>Definition</a:t>
            </a:r>
          </a:p>
          <a:p>
            <a:r>
              <a:rPr lang="en-US" dirty="0" smtClean="0"/>
              <a:t>A systematic outcome evaluation is necessary to determine whether a program or strategy worked</a:t>
            </a:r>
          </a:p>
          <a:p>
            <a:endParaRPr lang="en-US" dirty="0" smtClean="0"/>
          </a:p>
          <a:p>
            <a:pPr marL="114300" indent="0">
              <a:buNone/>
            </a:pPr>
            <a:r>
              <a:rPr lang="en-US" dirty="0" smtClean="0"/>
              <a:t>Important Points</a:t>
            </a:r>
            <a:endParaRPr lang="en-US" dirty="0"/>
          </a:p>
          <a:p>
            <a:r>
              <a:rPr lang="en-US" dirty="0" smtClean="0"/>
              <a:t>Build an evaluation strategy into the implementation of the strategy (process evaluation)</a:t>
            </a:r>
          </a:p>
          <a:p>
            <a:r>
              <a:rPr lang="en-US" dirty="0" smtClean="0"/>
              <a:t>Evaluation can be used to provide feedback at several stages</a:t>
            </a:r>
          </a:p>
          <a:p>
            <a:r>
              <a:rPr lang="en-US" dirty="0" smtClean="0"/>
              <a:t>Should match the logic model of the program</a:t>
            </a: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2479" y="5776484"/>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5117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Well-Trained Staff</a:t>
            </a:r>
            <a:endParaRPr lang="en-US" dirty="0"/>
          </a:p>
        </p:txBody>
      </p:sp>
      <p:sp>
        <p:nvSpPr>
          <p:cNvPr id="5" name="Content Placeholder 2"/>
          <p:cNvSpPr>
            <a:spLocks noGrp="1"/>
          </p:cNvSpPr>
          <p:nvPr>
            <p:ph idx="1"/>
          </p:nvPr>
        </p:nvSpPr>
        <p:spPr>
          <a:xfrm>
            <a:off x="1289369" y="1374413"/>
            <a:ext cx="10515600" cy="4351338"/>
          </a:xfrm>
        </p:spPr>
        <p:txBody>
          <a:bodyPr>
            <a:normAutofit/>
          </a:bodyPr>
          <a:lstStyle/>
          <a:p>
            <a:pPr marL="114300" indent="0">
              <a:buNone/>
            </a:pPr>
            <a:r>
              <a:rPr lang="en-US" dirty="0" smtClean="0"/>
              <a:t>Definition</a:t>
            </a:r>
          </a:p>
          <a:p>
            <a:r>
              <a:rPr lang="en-US" dirty="0" smtClean="0"/>
              <a:t>Programs need to be implemented by staff members who are sensitive, competent, and have received sufficient training, support, and supervision. Follow up (booster) training and technical assistance to staff are critical</a:t>
            </a:r>
          </a:p>
          <a:p>
            <a:pPr marL="114300" indent="0">
              <a:buNone/>
            </a:pPr>
            <a:endParaRPr lang="en-US" dirty="0" smtClean="0"/>
          </a:p>
          <a:p>
            <a:pPr marL="114300" indent="0">
              <a:buNone/>
            </a:pPr>
            <a:r>
              <a:rPr lang="en-US" dirty="0" smtClean="0"/>
              <a:t>Important Points</a:t>
            </a:r>
          </a:p>
          <a:p>
            <a:r>
              <a:rPr lang="en-US" dirty="0" smtClean="0"/>
              <a:t>Implemented by staff that receive formalized training</a:t>
            </a:r>
          </a:p>
          <a:p>
            <a:r>
              <a:rPr lang="en-US" dirty="0" smtClean="0"/>
              <a:t>High rates of turnover, low morale, “buy in” issues</a:t>
            </a: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4019" y="5754411"/>
            <a:ext cx="2871787"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9834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Developmentally Appropriate</a:t>
            </a:r>
            <a:endParaRPr lang="en-US" dirty="0"/>
          </a:p>
        </p:txBody>
      </p:sp>
      <p:sp>
        <p:nvSpPr>
          <p:cNvPr id="5" name="Content Placeholder 2"/>
          <p:cNvSpPr>
            <a:spLocks noGrp="1"/>
          </p:cNvSpPr>
          <p:nvPr>
            <p:ph idx="1"/>
          </p:nvPr>
        </p:nvSpPr>
        <p:spPr>
          <a:xfrm>
            <a:off x="838200" y="1453904"/>
            <a:ext cx="10515600" cy="4723059"/>
          </a:xfrm>
        </p:spPr>
        <p:txBody>
          <a:bodyPr>
            <a:normAutofit fontScale="70000" lnSpcReduction="20000"/>
          </a:bodyPr>
          <a:lstStyle/>
          <a:p>
            <a:pPr>
              <a:buNone/>
            </a:pPr>
            <a:r>
              <a:rPr lang="en-US" dirty="0" smtClean="0"/>
              <a:t>Definition</a:t>
            </a:r>
          </a:p>
          <a:p>
            <a:r>
              <a:rPr lang="en-US" dirty="0" smtClean="0"/>
              <a:t>Generally means to make decisions based on </a:t>
            </a:r>
            <a:r>
              <a:rPr lang="en-US" b="1" dirty="0" smtClean="0"/>
              <a:t>what the </a:t>
            </a:r>
            <a:r>
              <a:rPr lang="en-US" dirty="0" smtClean="0"/>
              <a:t>individual (s) need developmentally (generalized by age and stage)</a:t>
            </a:r>
          </a:p>
          <a:p>
            <a:endParaRPr lang="en-US" dirty="0" smtClean="0"/>
          </a:p>
          <a:p>
            <a:pPr>
              <a:buNone/>
            </a:pPr>
            <a:r>
              <a:rPr lang="en-US" dirty="0" smtClean="0"/>
              <a:t>Important Points</a:t>
            </a:r>
          </a:p>
          <a:p>
            <a:r>
              <a:rPr lang="en-US" b="1" dirty="0" smtClean="0"/>
              <a:t>Student </a:t>
            </a:r>
            <a:r>
              <a:rPr lang="en-US" b="1" dirty="0" err="1" smtClean="0"/>
              <a:t>Develoment</a:t>
            </a:r>
            <a:r>
              <a:rPr lang="en-US" b="1" dirty="0" smtClean="0"/>
              <a:t> Theory Categories</a:t>
            </a:r>
          </a:p>
          <a:p>
            <a:pPr lvl="1"/>
            <a:r>
              <a:rPr lang="en-US" b="1" dirty="0" smtClean="0"/>
              <a:t>Psychosocial</a:t>
            </a:r>
            <a:r>
              <a:rPr lang="en-US" dirty="0" smtClean="0"/>
              <a:t>. Focuses on long-term issues that tend to occur in sequence and are correlated with chronological age and '</a:t>
            </a:r>
            <a:r>
              <a:rPr lang="en-US" dirty="0" smtClean="0">
                <a:hlinkClick r:id="rId2" tooltip="Life stage (page does not exist)"/>
              </a:rPr>
              <a:t>life stages</a:t>
            </a:r>
            <a:r>
              <a:rPr lang="en-US" dirty="0" smtClean="0"/>
              <a:t>' by accomplishing certain deeds.</a:t>
            </a:r>
          </a:p>
          <a:p>
            <a:pPr lvl="1"/>
            <a:r>
              <a:rPr lang="en-US" b="1" dirty="0" smtClean="0"/>
              <a:t>Cognitive-Structural</a:t>
            </a:r>
            <a:r>
              <a:rPr lang="en-US" dirty="0" smtClean="0"/>
              <a:t>. how students perceives and rationalize their experiences.</a:t>
            </a:r>
          </a:p>
          <a:p>
            <a:pPr lvl="1"/>
            <a:r>
              <a:rPr lang="en-US" b="1" dirty="0" smtClean="0"/>
              <a:t>Person-Environment</a:t>
            </a:r>
            <a:r>
              <a:rPr lang="en-US" dirty="0" smtClean="0"/>
              <a:t>. interaction between </a:t>
            </a:r>
            <a:r>
              <a:rPr lang="en-US" dirty="0" smtClean="0">
                <a:hlinkClick r:id="rId3" tooltip="Conceptualization"/>
              </a:rPr>
              <a:t>conceptualizations</a:t>
            </a:r>
            <a:r>
              <a:rPr lang="en-US" dirty="0" smtClean="0"/>
              <a:t> of the college student and the college environment, looking at </a:t>
            </a:r>
            <a:r>
              <a:rPr lang="en-US" dirty="0" smtClean="0">
                <a:hlinkClick r:id="rId4" tooltip="Behavior"/>
              </a:rPr>
              <a:t>behavior</a:t>
            </a:r>
            <a:r>
              <a:rPr lang="en-US" dirty="0" smtClean="0"/>
              <a:t> as a </a:t>
            </a:r>
            <a:r>
              <a:rPr lang="en-US" dirty="0" smtClean="0">
                <a:hlinkClick r:id="rId5" tooltip="Social function"/>
              </a:rPr>
              <a:t>social function</a:t>
            </a:r>
            <a:r>
              <a:rPr lang="en-US" dirty="0" smtClean="0"/>
              <a:t> of the person and the environment. </a:t>
            </a:r>
          </a:p>
          <a:p>
            <a:pPr lvl="1"/>
            <a:r>
              <a:rPr lang="en-US" b="1" dirty="0" smtClean="0"/>
              <a:t>Humanistic Existential</a:t>
            </a:r>
            <a:r>
              <a:rPr lang="en-US" dirty="0" smtClean="0"/>
              <a:t>. concentrate on certain philosophical concepts about </a:t>
            </a:r>
            <a:r>
              <a:rPr lang="en-US" dirty="0" smtClean="0">
                <a:hlinkClick r:id="rId6" tooltip="Human nature"/>
              </a:rPr>
              <a:t>human nature</a:t>
            </a:r>
            <a:r>
              <a:rPr lang="en-US" dirty="0" smtClean="0"/>
              <a:t>: freedom, responsibility, </a:t>
            </a:r>
            <a:r>
              <a:rPr lang="en-US" dirty="0" smtClean="0">
                <a:hlinkClick r:id="rId7" tooltip="Self-actualization"/>
              </a:rPr>
              <a:t>self-actualization</a:t>
            </a:r>
            <a:r>
              <a:rPr lang="en-US" dirty="0" smtClean="0"/>
              <a:t> and that education and personal growth is encouraged </a:t>
            </a:r>
            <a:r>
              <a:rPr lang="en-US" dirty="0" err="1" smtClean="0"/>
              <a:t>by</a:t>
            </a:r>
            <a:r>
              <a:rPr lang="en-US" dirty="0" err="1" smtClean="0">
                <a:hlinkClick r:id="rId8" tooltip="Self-disclosure"/>
              </a:rPr>
              <a:t>self</a:t>
            </a:r>
            <a:r>
              <a:rPr lang="en-US" dirty="0" smtClean="0">
                <a:hlinkClick r:id="rId8" tooltip="Self-disclosure"/>
              </a:rPr>
              <a:t>-disclosure</a:t>
            </a:r>
            <a:r>
              <a:rPr lang="en-US" dirty="0" smtClean="0"/>
              <a:t>, </a:t>
            </a:r>
            <a:r>
              <a:rPr lang="en-US" dirty="0" smtClean="0">
                <a:hlinkClick r:id="rId9" tooltip="Self-acceptance"/>
              </a:rPr>
              <a:t>self-acceptance</a:t>
            </a:r>
            <a:r>
              <a:rPr lang="en-US" dirty="0" smtClean="0"/>
              <a:t> and </a:t>
            </a:r>
            <a:r>
              <a:rPr lang="en-US" dirty="0" smtClean="0">
                <a:hlinkClick r:id="rId10" tooltip="Self-awareness"/>
              </a:rPr>
              <a:t>self-awareness</a:t>
            </a:r>
            <a:r>
              <a:rPr lang="en-US" dirty="0" smtClean="0"/>
              <a:t>. These theories are used extensively in </a:t>
            </a:r>
            <a:r>
              <a:rPr lang="en-US" dirty="0" smtClean="0">
                <a:hlinkClick r:id="rId11" tooltip="Counseling"/>
              </a:rPr>
              <a:t>counseling</a:t>
            </a:r>
            <a:r>
              <a:rPr lang="en-US" dirty="0" smtClean="0"/>
              <a:t>.</a:t>
            </a:r>
          </a:p>
          <a:p>
            <a:pPr lvl="1"/>
            <a:r>
              <a:rPr lang="en-US" b="1" dirty="0" smtClean="0"/>
              <a:t>Student Development Process Models</a:t>
            </a:r>
            <a:r>
              <a:rPr lang="en-US" dirty="0" smtClean="0"/>
              <a:t>. Student development process models can be divided into abstract and practical.</a:t>
            </a:r>
          </a:p>
          <a:p>
            <a:pPr algn="r">
              <a:buNone/>
            </a:pPr>
            <a:endParaRPr lang="en-US" u="sng" dirty="0" smtClean="0">
              <a:hlinkClick r:id="rId12"/>
            </a:endParaRPr>
          </a:p>
          <a:p>
            <a:pPr algn="r">
              <a:buNone/>
            </a:pPr>
            <a:r>
              <a:rPr lang="en-US" sz="1300" u="sng" dirty="0" smtClean="0">
                <a:hlinkClick r:id="rId12"/>
              </a:rPr>
              <a:t>Student Development Theory</a:t>
            </a:r>
            <a:r>
              <a:rPr lang="en-US" sz="1300" dirty="0" smtClean="0"/>
              <a:t>, University of Texas, Dallas</a:t>
            </a:r>
            <a:endParaRPr lang="en-US" sz="1300" dirty="0"/>
          </a:p>
        </p:txBody>
      </p:sp>
    </p:spTree>
    <p:extLst>
      <p:ext uri="{BB962C8B-B14F-4D97-AF65-F5344CB8AC3E}">
        <p14:creationId xmlns:p14="http://schemas.microsoft.com/office/powerpoint/2010/main" val="1034739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23980" y="1294041"/>
            <a:ext cx="8837490" cy="3351767"/>
          </a:xfrm>
        </p:spPr>
        <p:txBody>
          <a:bodyPr>
            <a:normAutofit/>
          </a:bodyPr>
          <a:lstStyle/>
          <a:p>
            <a:pPr algn="ctr"/>
            <a:r>
              <a:rPr lang="en-US" dirty="0" smtClean="0"/>
              <a:t>What Interventions Are We Employing that May Not Be Working?</a:t>
            </a:r>
            <a:endParaRPr lang="en-US" dirty="0"/>
          </a:p>
        </p:txBody>
      </p:sp>
    </p:spTree>
    <p:extLst>
      <p:ext uri="{BB962C8B-B14F-4D97-AF65-F5344CB8AC3E}">
        <p14:creationId xmlns:p14="http://schemas.microsoft.com/office/powerpoint/2010/main" val="3136160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What We Commonly See</a:t>
            </a:r>
            <a:endParaRPr lang="en-US" dirty="0"/>
          </a:p>
        </p:txBody>
      </p:sp>
      <p:sp>
        <p:nvSpPr>
          <p:cNvPr id="5" name="Content Placeholder 2"/>
          <p:cNvSpPr>
            <a:spLocks noGrp="1"/>
          </p:cNvSpPr>
          <p:nvPr>
            <p:ph idx="1"/>
          </p:nvPr>
        </p:nvSpPr>
        <p:spPr>
          <a:xfrm>
            <a:off x="1055430" y="1558233"/>
            <a:ext cx="10515600" cy="4351338"/>
          </a:xfrm>
        </p:spPr>
        <p:txBody>
          <a:bodyPr>
            <a:normAutofit/>
          </a:bodyPr>
          <a:lstStyle/>
          <a:p>
            <a:r>
              <a:rPr lang="en-US" dirty="0" smtClean="0"/>
              <a:t>Guest Speakers/Lectures/Assemblies (when alone)</a:t>
            </a:r>
          </a:p>
          <a:p>
            <a:r>
              <a:rPr lang="en-US" dirty="0" smtClean="0"/>
              <a:t>Self </a:t>
            </a:r>
            <a:r>
              <a:rPr lang="en-US" dirty="0"/>
              <a:t>Esteem Days (when alone)</a:t>
            </a:r>
          </a:p>
          <a:p>
            <a:r>
              <a:rPr lang="en-US" dirty="0" smtClean="0"/>
              <a:t>Information Tables/Exhibits/Displays</a:t>
            </a:r>
          </a:p>
          <a:p>
            <a:r>
              <a:rPr lang="en-US" dirty="0" smtClean="0"/>
              <a:t>Dead Days/Crashed Cars</a:t>
            </a:r>
          </a:p>
          <a:p>
            <a:r>
              <a:rPr lang="en-US" dirty="0" smtClean="0"/>
              <a:t>Drunk Driving Simulators</a:t>
            </a:r>
          </a:p>
          <a:p>
            <a:r>
              <a:rPr lang="en-US" dirty="0" smtClean="0"/>
              <a:t>Scare Tactics</a:t>
            </a:r>
          </a:p>
        </p:txBody>
      </p:sp>
    </p:spTree>
    <p:extLst>
      <p:ext uri="{BB962C8B-B14F-4D97-AF65-F5344CB8AC3E}">
        <p14:creationId xmlns:p14="http://schemas.microsoft.com/office/powerpoint/2010/main" val="2571199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05846" y="2350966"/>
            <a:ext cx="6934200" cy="1600200"/>
          </a:xfrm>
        </p:spPr>
        <p:txBody>
          <a:bodyPr/>
          <a:lstStyle/>
          <a:p>
            <a:r>
              <a:rPr lang="en-US" dirty="0" smtClean="0"/>
              <a:t>Think About a Program You Are Currently Using</a:t>
            </a:r>
            <a:endParaRPr lang="en-US" dirty="0"/>
          </a:p>
        </p:txBody>
      </p:sp>
    </p:spTree>
    <p:extLst>
      <p:ext uri="{BB962C8B-B14F-4D97-AF65-F5344CB8AC3E}">
        <p14:creationId xmlns:p14="http://schemas.microsoft.com/office/powerpoint/2010/main" val="1249060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Comprehensive</a:t>
            </a:r>
            <a:endParaRPr lang="en-US" dirty="0"/>
          </a:p>
        </p:txBody>
      </p:sp>
      <p:sp>
        <p:nvSpPr>
          <p:cNvPr id="5" name="Content Placeholder 2"/>
          <p:cNvSpPr>
            <a:spLocks noGrp="1"/>
          </p:cNvSpPr>
          <p:nvPr>
            <p:ph idx="1"/>
          </p:nvPr>
        </p:nvSpPr>
        <p:spPr/>
        <p:txBody>
          <a:bodyPr>
            <a:normAutofit/>
          </a:bodyPr>
          <a:lstStyle/>
          <a:p>
            <a:r>
              <a:rPr lang="en-US" dirty="0"/>
              <a:t>Does the program include multiple components?</a:t>
            </a:r>
          </a:p>
          <a:p>
            <a:r>
              <a:rPr lang="en-US" dirty="0"/>
              <a:t>Does the program provide activities in more than one setting?</a:t>
            </a:r>
          </a:p>
          <a:p>
            <a:r>
              <a:rPr lang="en-US" dirty="0"/>
              <a:t>Do the activities happen in settings related to the risk and protective factors associated with the problem?</a:t>
            </a:r>
          </a:p>
          <a:p>
            <a:endParaRPr lang="en-US" dirty="0"/>
          </a:p>
        </p:txBody>
      </p:sp>
    </p:spTree>
    <p:extLst>
      <p:ext uri="{BB962C8B-B14F-4D97-AF65-F5344CB8AC3E}">
        <p14:creationId xmlns:p14="http://schemas.microsoft.com/office/powerpoint/2010/main" val="250564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Varied Teaching Methods</a:t>
            </a:r>
            <a:endParaRPr lang="en-US" dirty="0"/>
          </a:p>
        </p:txBody>
      </p:sp>
      <p:sp>
        <p:nvSpPr>
          <p:cNvPr id="5" name="Content Placeholder 2"/>
          <p:cNvSpPr>
            <a:spLocks noGrp="1"/>
          </p:cNvSpPr>
          <p:nvPr>
            <p:ph idx="1"/>
          </p:nvPr>
        </p:nvSpPr>
        <p:spPr/>
        <p:txBody>
          <a:bodyPr>
            <a:normAutofit/>
          </a:bodyPr>
          <a:lstStyle/>
          <a:p>
            <a:r>
              <a:rPr lang="en-US" dirty="0"/>
              <a:t>Does the program include more than one teaching method?</a:t>
            </a:r>
          </a:p>
          <a:p>
            <a:r>
              <a:rPr lang="en-US" dirty="0"/>
              <a:t>Does the strategy include interactive instruction, such as role-play and other techniques for practicing new behaviors?</a:t>
            </a:r>
          </a:p>
          <a:p>
            <a:r>
              <a:rPr lang="en-US" dirty="0"/>
              <a:t>Does the strategy provide hands on learning experiences, rather than just presenting information or other forms of passive instruction?</a:t>
            </a:r>
          </a:p>
          <a:p>
            <a:endParaRPr lang="en-US" dirty="0"/>
          </a:p>
        </p:txBody>
      </p:sp>
    </p:spTree>
    <p:extLst>
      <p:ext uri="{BB962C8B-B14F-4D97-AF65-F5344CB8AC3E}">
        <p14:creationId xmlns:p14="http://schemas.microsoft.com/office/powerpoint/2010/main" val="1927629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Sufficient Dosage</a:t>
            </a:r>
            <a:endParaRPr lang="en-US" dirty="0"/>
          </a:p>
        </p:txBody>
      </p:sp>
      <p:sp>
        <p:nvSpPr>
          <p:cNvPr id="5" name="Content Placeholder 2"/>
          <p:cNvSpPr>
            <a:spLocks noGrp="1"/>
          </p:cNvSpPr>
          <p:nvPr>
            <p:ph idx="1"/>
          </p:nvPr>
        </p:nvSpPr>
        <p:spPr>
          <a:xfrm>
            <a:off x="938460" y="1508097"/>
            <a:ext cx="10515600" cy="4351338"/>
          </a:xfrm>
        </p:spPr>
        <p:txBody>
          <a:bodyPr>
            <a:normAutofit/>
          </a:bodyPr>
          <a:lstStyle/>
          <a:p>
            <a:r>
              <a:rPr lang="en-US" dirty="0"/>
              <a:t>Does the strategy provide more than one session?</a:t>
            </a:r>
          </a:p>
          <a:p>
            <a:r>
              <a:rPr lang="en-US" dirty="0"/>
              <a:t>Does the strategy provide sessions long enough to present the program content?</a:t>
            </a:r>
          </a:p>
          <a:p>
            <a:r>
              <a:rPr lang="en-US" dirty="0"/>
              <a:t>Does the intensity of the activity match the level of risk/deficits of the participants?</a:t>
            </a:r>
          </a:p>
          <a:p>
            <a:r>
              <a:rPr lang="en-US" dirty="0"/>
              <a:t>Does the strategy include a schedule for follow up or booster sessions?</a:t>
            </a:r>
          </a:p>
          <a:p>
            <a:endParaRPr lang="en-US" dirty="0"/>
          </a:p>
        </p:txBody>
      </p:sp>
    </p:spTree>
    <p:extLst>
      <p:ext uri="{BB962C8B-B14F-4D97-AF65-F5344CB8AC3E}">
        <p14:creationId xmlns:p14="http://schemas.microsoft.com/office/powerpoint/2010/main" val="1101853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Theory Driven</a:t>
            </a:r>
            <a:endParaRPr lang="en-US" dirty="0"/>
          </a:p>
        </p:txBody>
      </p:sp>
      <p:sp>
        <p:nvSpPr>
          <p:cNvPr id="5" name="Content Placeholder 2"/>
          <p:cNvSpPr>
            <a:spLocks noGrp="1"/>
          </p:cNvSpPr>
          <p:nvPr>
            <p:ph idx="1"/>
          </p:nvPr>
        </p:nvSpPr>
        <p:spPr>
          <a:xfrm>
            <a:off x="1088850" y="1357689"/>
            <a:ext cx="10515600" cy="4351338"/>
          </a:xfrm>
        </p:spPr>
        <p:txBody>
          <a:bodyPr>
            <a:normAutofit/>
          </a:bodyPr>
          <a:lstStyle/>
          <a:p>
            <a:r>
              <a:rPr lang="en-US" dirty="0"/>
              <a:t>Does the program provide (or can you identify) a theory of how the problem behaviors develop?</a:t>
            </a:r>
          </a:p>
          <a:p>
            <a:r>
              <a:rPr lang="en-US" dirty="0"/>
              <a:t>Does the program articulate a theory of how and why the intervention is likely to produce change?</a:t>
            </a:r>
          </a:p>
          <a:p>
            <a:r>
              <a:rPr lang="en-US" dirty="0"/>
              <a:t>Bring your model of the problem and model of the solution together to develop a logic model.</a:t>
            </a:r>
          </a:p>
          <a:p>
            <a:r>
              <a:rPr lang="en-US" dirty="0"/>
              <a:t>Based on the model of the problem and the model of the solution, do you believe that the program is likely that the program will produce change?</a:t>
            </a:r>
          </a:p>
          <a:p>
            <a:endParaRPr lang="en-US" dirty="0"/>
          </a:p>
        </p:txBody>
      </p:sp>
    </p:spTree>
    <p:extLst>
      <p:ext uri="{BB962C8B-B14F-4D97-AF65-F5344CB8AC3E}">
        <p14:creationId xmlns:p14="http://schemas.microsoft.com/office/powerpoint/2010/main" val="266887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smtClean="0"/>
              <a:t>How you may ultimately use this workshop</a:t>
            </a:r>
            <a:endParaRPr lang="en-US" dirty="0"/>
          </a:p>
        </p:txBody>
      </p:sp>
      <p:sp>
        <p:nvSpPr>
          <p:cNvPr id="6" name="Content Placeholder 2"/>
          <p:cNvSpPr>
            <a:spLocks noGrp="1"/>
          </p:cNvSpPr>
          <p:nvPr>
            <p:ph idx="1"/>
          </p:nvPr>
        </p:nvSpPr>
        <p:spPr/>
        <p:txBody>
          <a:bodyPr>
            <a:normAutofit/>
          </a:bodyPr>
          <a:lstStyle/>
          <a:p>
            <a:r>
              <a:rPr lang="en-US" dirty="0" smtClean="0"/>
              <a:t>Educate other stakeholders regarding  “better” prevention programs over “less desirable” programs</a:t>
            </a:r>
          </a:p>
          <a:p>
            <a:r>
              <a:rPr lang="en-US" dirty="0" smtClean="0"/>
              <a:t>Advocacy for why certain programs/strategies are more desirable</a:t>
            </a:r>
          </a:p>
          <a:p>
            <a:r>
              <a:rPr lang="en-US" dirty="0" smtClean="0"/>
              <a:t>Develop programs and interventions that are more likely to be effective and impacting</a:t>
            </a:r>
          </a:p>
          <a:p>
            <a:r>
              <a:rPr lang="en-US" dirty="0" smtClean="0"/>
              <a:t>Use as a tool when deciding whether to adopt programs and interventions others have developed or are using.</a:t>
            </a:r>
            <a:endParaRPr lang="en-US" dirty="0"/>
          </a:p>
        </p:txBody>
      </p:sp>
    </p:spTree>
    <p:extLst>
      <p:ext uri="{BB962C8B-B14F-4D97-AF65-F5344CB8AC3E}">
        <p14:creationId xmlns:p14="http://schemas.microsoft.com/office/powerpoint/2010/main" val="3069429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Appropriate Timing</a:t>
            </a:r>
            <a:endParaRPr lang="en-US" dirty="0"/>
          </a:p>
        </p:txBody>
      </p:sp>
      <p:sp>
        <p:nvSpPr>
          <p:cNvPr id="5" name="Content Placeholder 2"/>
          <p:cNvSpPr>
            <a:spLocks noGrp="1"/>
          </p:cNvSpPr>
          <p:nvPr>
            <p:ph idx="1"/>
          </p:nvPr>
        </p:nvSpPr>
        <p:spPr>
          <a:xfrm>
            <a:off x="955170" y="1508097"/>
            <a:ext cx="10515600" cy="4351338"/>
          </a:xfrm>
        </p:spPr>
        <p:txBody>
          <a:bodyPr>
            <a:normAutofit/>
          </a:bodyPr>
          <a:lstStyle/>
          <a:p>
            <a:r>
              <a:rPr lang="en-US" dirty="0"/>
              <a:t>Does the strategy happen before participants develop the problem behavior?</a:t>
            </a:r>
          </a:p>
          <a:p>
            <a:r>
              <a:rPr lang="en-US" dirty="0"/>
              <a:t>Is the strategy timed strategically to have an impact during important developmental milestones related to the problem behavior?</a:t>
            </a:r>
          </a:p>
          <a:p>
            <a:r>
              <a:rPr lang="en-US" dirty="0"/>
              <a:t>Does the activity content seem developmentally (intellectually, cognitively) appropriate for the target population?</a:t>
            </a:r>
          </a:p>
          <a:p>
            <a:endParaRPr lang="en-US" dirty="0"/>
          </a:p>
        </p:txBody>
      </p:sp>
    </p:spTree>
    <p:extLst>
      <p:ext uri="{BB962C8B-B14F-4D97-AF65-F5344CB8AC3E}">
        <p14:creationId xmlns:p14="http://schemas.microsoft.com/office/powerpoint/2010/main" val="2328031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Socially/Culturally Relevant</a:t>
            </a:r>
            <a:endParaRPr lang="en-US" dirty="0"/>
          </a:p>
        </p:txBody>
      </p:sp>
      <p:sp>
        <p:nvSpPr>
          <p:cNvPr id="5" name="Content Placeholder 2"/>
          <p:cNvSpPr>
            <a:spLocks noGrp="1"/>
          </p:cNvSpPr>
          <p:nvPr>
            <p:ph idx="1"/>
          </p:nvPr>
        </p:nvSpPr>
        <p:spPr>
          <a:xfrm>
            <a:off x="1088850" y="1407825"/>
            <a:ext cx="10515600" cy="4351338"/>
          </a:xfrm>
        </p:spPr>
        <p:txBody>
          <a:bodyPr>
            <a:normAutofit/>
          </a:bodyPr>
          <a:lstStyle/>
          <a:p>
            <a:r>
              <a:rPr lang="en-US" dirty="0"/>
              <a:t>Does the strategy appear to be sensitive to the social and cultural realities of the participants?</a:t>
            </a:r>
          </a:p>
          <a:p>
            <a:r>
              <a:rPr lang="en-US" dirty="0"/>
              <a:t>If not, are you capable of making the changes that are needed to make it more appropriate?</a:t>
            </a:r>
          </a:p>
          <a:p>
            <a:r>
              <a:rPr lang="en-US" dirty="0"/>
              <a:t>Is the strategy flexible to deal with special circumstances or individual needs of potential participants?</a:t>
            </a:r>
          </a:p>
          <a:p>
            <a:r>
              <a:rPr lang="en-US" dirty="0"/>
              <a:t>Is it possible to consult some potential participants to help you evaluate and/or modify the strategy?</a:t>
            </a:r>
          </a:p>
          <a:p>
            <a:endParaRPr lang="en-US" dirty="0"/>
          </a:p>
        </p:txBody>
      </p:sp>
    </p:spTree>
    <p:extLst>
      <p:ext uri="{BB962C8B-B14F-4D97-AF65-F5344CB8AC3E}">
        <p14:creationId xmlns:p14="http://schemas.microsoft.com/office/powerpoint/2010/main" val="755570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Outcome Evaluation</a:t>
            </a:r>
            <a:endParaRPr lang="en-US" dirty="0"/>
          </a:p>
        </p:txBody>
      </p:sp>
      <p:sp>
        <p:nvSpPr>
          <p:cNvPr id="5" name="Content Placeholder 2"/>
          <p:cNvSpPr>
            <a:spLocks noGrp="1"/>
          </p:cNvSpPr>
          <p:nvPr>
            <p:ph idx="1"/>
          </p:nvPr>
        </p:nvSpPr>
        <p:spPr>
          <a:xfrm>
            <a:off x="971880" y="1491394"/>
            <a:ext cx="10515600" cy="4351338"/>
          </a:xfrm>
        </p:spPr>
        <p:txBody>
          <a:bodyPr>
            <a:normAutofit/>
          </a:bodyPr>
          <a:lstStyle/>
          <a:p>
            <a:r>
              <a:rPr lang="en-US" dirty="0"/>
              <a:t>Is there a plan for evaluating the program?</a:t>
            </a:r>
          </a:p>
          <a:p>
            <a:r>
              <a:rPr lang="en-US" dirty="0"/>
              <a:t>Does the evaluation plan provide feedback prior to the end of the program?</a:t>
            </a:r>
          </a:p>
          <a:p>
            <a:r>
              <a:rPr lang="en-US" dirty="0"/>
              <a:t>Is there a plan for receiving feedback throughout the program development and implementation?</a:t>
            </a:r>
          </a:p>
          <a:p>
            <a:endParaRPr lang="en-US" dirty="0"/>
          </a:p>
        </p:txBody>
      </p:sp>
    </p:spTree>
    <p:extLst>
      <p:ext uri="{BB962C8B-B14F-4D97-AF65-F5344CB8AC3E}">
        <p14:creationId xmlns:p14="http://schemas.microsoft.com/office/powerpoint/2010/main" val="3700221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Well-Trained Staff</a:t>
            </a:r>
            <a:endParaRPr lang="en-US" dirty="0"/>
          </a:p>
        </p:txBody>
      </p:sp>
      <p:sp>
        <p:nvSpPr>
          <p:cNvPr id="5" name="Content Placeholder 2"/>
          <p:cNvSpPr>
            <a:spLocks noGrp="1"/>
          </p:cNvSpPr>
          <p:nvPr>
            <p:ph idx="1"/>
          </p:nvPr>
        </p:nvSpPr>
        <p:spPr>
          <a:xfrm>
            <a:off x="1088849" y="1524817"/>
            <a:ext cx="10515600" cy="4351338"/>
          </a:xfrm>
        </p:spPr>
        <p:txBody>
          <a:bodyPr>
            <a:normAutofit/>
          </a:bodyPr>
          <a:lstStyle/>
          <a:p>
            <a:r>
              <a:rPr lang="en-US" dirty="0"/>
              <a:t>Is there sufficient staff to implement the program?</a:t>
            </a:r>
          </a:p>
          <a:p>
            <a:r>
              <a:rPr lang="en-US" dirty="0"/>
              <a:t>If so, has the staff received sufficient training and supervision and support to implement the program properly?</a:t>
            </a:r>
          </a:p>
          <a:p>
            <a:r>
              <a:rPr lang="en-US" dirty="0"/>
              <a:t>Will efforts be made to encourage stability and high morale in the staff members who will provide the program?</a:t>
            </a:r>
          </a:p>
          <a:p>
            <a:endParaRPr lang="en-US" dirty="0"/>
          </a:p>
        </p:txBody>
      </p:sp>
    </p:spTree>
    <p:extLst>
      <p:ext uri="{BB962C8B-B14F-4D97-AF65-F5344CB8AC3E}">
        <p14:creationId xmlns:p14="http://schemas.microsoft.com/office/powerpoint/2010/main" val="623519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Developmentally Appropriate</a:t>
            </a:r>
            <a:endParaRPr lang="en-US" dirty="0"/>
          </a:p>
        </p:txBody>
      </p:sp>
      <p:sp>
        <p:nvSpPr>
          <p:cNvPr id="5" name="Content Placeholder 2"/>
          <p:cNvSpPr>
            <a:spLocks noGrp="1"/>
          </p:cNvSpPr>
          <p:nvPr>
            <p:ph idx="1"/>
          </p:nvPr>
        </p:nvSpPr>
        <p:spPr>
          <a:xfrm>
            <a:off x="1005299" y="1424548"/>
            <a:ext cx="10515600" cy="4351338"/>
          </a:xfrm>
        </p:spPr>
        <p:txBody>
          <a:bodyPr>
            <a:normAutofit/>
          </a:bodyPr>
          <a:lstStyle/>
          <a:p>
            <a:r>
              <a:rPr lang="en-US" dirty="0" smtClean="0"/>
              <a:t>Does program methods and content align with participant physical abilities?</a:t>
            </a:r>
          </a:p>
          <a:p>
            <a:r>
              <a:rPr lang="en-US" dirty="0"/>
              <a:t>Does program methods and content align with participant </a:t>
            </a:r>
            <a:r>
              <a:rPr lang="en-US" dirty="0" smtClean="0"/>
              <a:t>cognitive </a:t>
            </a:r>
            <a:r>
              <a:rPr lang="en-US" dirty="0"/>
              <a:t>abilities</a:t>
            </a:r>
            <a:r>
              <a:rPr lang="en-US" dirty="0" smtClean="0"/>
              <a:t>?</a:t>
            </a:r>
          </a:p>
          <a:p>
            <a:r>
              <a:rPr lang="en-US" dirty="0" smtClean="0"/>
              <a:t>Does program align with where students are morally? Where they are in transition</a:t>
            </a:r>
            <a:endParaRPr lang="en-US" dirty="0"/>
          </a:p>
          <a:p>
            <a:endParaRPr lang="en-US" dirty="0"/>
          </a:p>
        </p:txBody>
      </p:sp>
    </p:spTree>
    <p:extLst>
      <p:ext uri="{BB962C8B-B14F-4D97-AF65-F5344CB8AC3E}">
        <p14:creationId xmlns:p14="http://schemas.microsoft.com/office/powerpoint/2010/main" val="4159801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6582" y="2267409"/>
            <a:ext cx="6934200" cy="1600200"/>
          </a:xfrm>
        </p:spPr>
        <p:txBody>
          <a:bodyPr/>
          <a:lstStyle/>
          <a:p>
            <a:r>
              <a:rPr lang="en-US" dirty="0" smtClean="0"/>
              <a:t>Questions?</a:t>
            </a:r>
            <a:endParaRPr lang="en-US" dirty="0"/>
          </a:p>
        </p:txBody>
      </p:sp>
    </p:spTree>
    <p:extLst>
      <p:ext uri="{BB962C8B-B14F-4D97-AF65-F5344CB8AC3E}">
        <p14:creationId xmlns:p14="http://schemas.microsoft.com/office/powerpoint/2010/main" val="16551445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Kasey Evans, M.S.</a:t>
            </a:r>
          </a:p>
          <a:p>
            <a:pPr marL="0" indent="0">
              <a:buNone/>
            </a:pPr>
            <a:r>
              <a:rPr lang="en-US" dirty="0" err="1" smtClean="0"/>
              <a:t>kgevans@eiu.edu</a:t>
            </a:r>
            <a:endParaRPr lang="en-US" dirty="0"/>
          </a:p>
        </p:txBody>
      </p:sp>
      <p:sp>
        <p:nvSpPr>
          <p:cNvPr id="4" name="Title 1"/>
          <p:cNvSpPr>
            <a:spLocks noGrp="1"/>
          </p:cNvSpPr>
          <p:nvPr>
            <p:ph type="title"/>
          </p:nvPr>
        </p:nvSpPr>
        <p:spPr/>
        <p:txBody>
          <a:bodyPr/>
          <a:lstStyle/>
          <a:p>
            <a:r>
              <a:rPr lang="en-US" dirty="0" smtClean="0"/>
              <a:t>Contact Information</a:t>
            </a:r>
            <a:endParaRPr lang="en-US" dirty="0"/>
          </a:p>
        </p:txBody>
      </p:sp>
    </p:spTree>
    <p:extLst>
      <p:ext uri="{BB962C8B-B14F-4D97-AF65-F5344CB8AC3E}">
        <p14:creationId xmlns:p14="http://schemas.microsoft.com/office/powerpoint/2010/main" val="3470050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References and Sources</a:t>
            </a:r>
            <a:endParaRPr lang="en-US" dirty="0"/>
          </a:p>
        </p:txBody>
      </p:sp>
      <p:sp>
        <p:nvSpPr>
          <p:cNvPr id="5" name="Content Placeholder 2"/>
          <p:cNvSpPr>
            <a:spLocks noGrp="1"/>
          </p:cNvSpPr>
          <p:nvPr>
            <p:ph idx="1"/>
          </p:nvPr>
        </p:nvSpPr>
        <p:spPr>
          <a:xfrm>
            <a:off x="1055429" y="1474683"/>
            <a:ext cx="10515600" cy="4351338"/>
          </a:xfrm>
        </p:spPr>
        <p:txBody>
          <a:bodyPr>
            <a:normAutofit fontScale="55000" lnSpcReduction="20000"/>
          </a:bodyPr>
          <a:lstStyle/>
          <a:p>
            <a:r>
              <a:rPr lang="en-US" dirty="0" smtClean="0"/>
              <a:t>Berkowitz, A. D. (2000). Critical Elements of sexual assault prevention and risk reduction programs for men and women. </a:t>
            </a:r>
            <a:r>
              <a:rPr lang="en-US" i="1" dirty="0" smtClean="0"/>
              <a:t>Sexual assault in context: teaching men and women about gender</a:t>
            </a:r>
            <a:r>
              <a:rPr lang="en-US" dirty="0" smtClean="0"/>
              <a:t>.</a:t>
            </a:r>
          </a:p>
          <a:p>
            <a:r>
              <a:rPr lang="en-US" dirty="0" smtClean="0"/>
              <a:t>Cooper, W. O., </a:t>
            </a:r>
            <a:r>
              <a:rPr lang="en-US" dirty="0" err="1" smtClean="0"/>
              <a:t>Lutenbacher</a:t>
            </a:r>
            <a:r>
              <a:rPr lang="en-US" dirty="0" smtClean="0"/>
              <a:t>, M., </a:t>
            </a:r>
            <a:r>
              <a:rPr lang="en-US" dirty="0" err="1" smtClean="0"/>
              <a:t>Fuccia</a:t>
            </a:r>
            <a:r>
              <a:rPr lang="en-US" dirty="0" smtClean="0"/>
              <a:t>, K. (2000). Components of effective youth violence prevention programs for 7 to 14 year-olds. Archive </a:t>
            </a:r>
            <a:r>
              <a:rPr lang="en-US" i="1" dirty="0" smtClean="0"/>
              <a:t>of Pediatric and Adolescent Medicine, 154</a:t>
            </a:r>
            <a:r>
              <a:rPr lang="en-US" dirty="0" smtClean="0"/>
              <a:t>, 1134-1139.</a:t>
            </a:r>
          </a:p>
          <a:p>
            <a:r>
              <a:rPr lang="en-US" dirty="0" err="1" smtClean="0"/>
              <a:t>Cuijpers</a:t>
            </a:r>
            <a:r>
              <a:rPr lang="en-US" dirty="0" smtClean="0"/>
              <a:t>, P. (2002). Effective ingredients of school-based drug prevention programs, a systematic review. </a:t>
            </a:r>
            <a:r>
              <a:rPr lang="en-US" i="1" dirty="0" smtClean="0"/>
              <a:t>Addictive Behaviors</a:t>
            </a:r>
            <a:r>
              <a:rPr lang="en-US" dirty="0" smtClean="0"/>
              <a:t>, (27), 1009-1023. </a:t>
            </a:r>
          </a:p>
          <a:p>
            <a:r>
              <a:rPr lang="en-US" dirty="0" err="1" smtClean="0"/>
              <a:t>Durlak</a:t>
            </a:r>
            <a:r>
              <a:rPr lang="en-US" dirty="0" smtClean="0"/>
              <a:t>, J. A., </a:t>
            </a:r>
            <a:r>
              <a:rPr lang="en-US" dirty="0" err="1" smtClean="0"/>
              <a:t>Weissberg</a:t>
            </a:r>
            <a:r>
              <a:rPr lang="en-US" dirty="0" smtClean="0"/>
              <a:t>, R. P., </a:t>
            </a:r>
            <a:r>
              <a:rPr lang="en-US" dirty="0" err="1" smtClean="0"/>
              <a:t>Pachan</a:t>
            </a:r>
            <a:r>
              <a:rPr lang="en-US" dirty="0" smtClean="0"/>
              <a:t>, M. (2010). A meta-analysis of after-school programs that seek to promote personal and social skills in children and adolescents. </a:t>
            </a:r>
            <a:r>
              <a:rPr lang="en-US" i="1" dirty="0" smtClean="0"/>
              <a:t>American Journal of Community Psychology</a:t>
            </a:r>
            <a:r>
              <a:rPr lang="en-US" dirty="0" smtClean="0"/>
              <a:t>.</a:t>
            </a:r>
          </a:p>
          <a:p>
            <a:r>
              <a:rPr lang="en-US" dirty="0" err="1" smtClean="0"/>
              <a:t>Dusenbury</a:t>
            </a:r>
            <a:r>
              <a:rPr lang="en-US" dirty="0" smtClean="0"/>
              <a:t>, L., </a:t>
            </a:r>
            <a:r>
              <a:rPr lang="en-US" dirty="0" err="1" smtClean="0"/>
              <a:t>Falco</a:t>
            </a:r>
            <a:r>
              <a:rPr lang="en-US" dirty="0" smtClean="0"/>
              <a:t>, M. (1997). Characteristics of effective substance abuse prevention programs. </a:t>
            </a:r>
            <a:r>
              <a:rPr lang="en-US" i="1" dirty="0" err="1" smtClean="0"/>
              <a:t>ResearchBrief</a:t>
            </a:r>
            <a:r>
              <a:rPr lang="en-US" i="1" dirty="0" smtClean="0"/>
              <a:t>, 1</a:t>
            </a:r>
            <a:r>
              <a:rPr lang="en-US" dirty="0" smtClean="0"/>
              <a:t>(26).</a:t>
            </a:r>
          </a:p>
          <a:p>
            <a:r>
              <a:rPr lang="en-US" dirty="0" err="1" smtClean="0"/>
              <a:t>Dusenbury</a:t>
            </a:r>
            <a:r>
              <a:rPr lang="en-US" dirty="0" smtClean="0"/>
              <a:t>, L., </a:t>
            </a:r>
            <a:r>
              <a:rPr lang="en-US" dirty="0" err="1" smtClean="0"/>
              <a:t>Falco</a:t>
            </a:r>
            <a:r>
              <a:rPr lang="en-US" dirty="0" smtClean="0"/>
              <a:t>, M., Lake, A., </a:t>
            </a:r>
            <a:r>
              <a:rPr lang="en-US" dirty="0" err="1" smtClean="0"/>
              <a:t>Brannigan</a:t>
            </a:r>
            <a:r>
              <a:rPr lang="en-US" dirty="0" smtClean="0"/>
              <a:t>, R., Bosworth, K. (1997). Nine critical elements of promising violence prevention programs. Journal </a:t>
            </a:r>
            <a:r>
              <a:rPr lang="en-US" i="1" dirty="0" smtClean="0"/>
              <a:t>of School Health, 67</a:t>
            </a:r>
            <a:r>
              <a:rPr lang="en-US" dirty="0" smtClean="0"/>
              <a:t>(10), 409-414.</a:t>
            </a:r>
          </a:p>
          <a:p>
            <a:r>
              <a:rPr lang="en-US" dirty="0" err="1" smtClean="0"/>
              <a:t>Dusenbury</a:t>
            </a:r>
            <a:r>
              <a:rPr lang="en-US" dirty="0" smtClean="0"/>
              <a:t>, L., </a:t>
            </a:r>
            <a:r>
              <a:rPr lang="en-US" dirty="0" err="1" smtClean="0"/>
              <a:t>Falco</a:t>
            </a:r>
            <a:r>
              <a:rPr lang="en-US" dirty="0" smtClean="0"/>
              <a:t>, M. (1995). Designing Effective Prevention Programs, How good Science Makes Good Art. </a:t>
            </a:r>
            <a:r>
              <a:rPr lang="en-US" i="1" dirty="0" smtClean="0"/>
              <a:t>Journal of School Health, 65</a:t>
            </a:r>
            <a:r>
              <a:rPr lang="en-US" dirty="0" smtClean="0"/>
              <a:t>(100), 420-441.</a:t>
            </a:r>
          </a:p>
          <a:p>
            <a:r>
              <a:rPr lang="en-US" dirty="0" err="1" smtClean="0"/>
              <a:t>Ennett</a:t>
            </a:r>
            <a:r>
              <a:rPr lang="en-US" dirty="0" smtClean="0"/>
              <a:t>, S. T., </a:t>
            </a:r>
            <a:r>
              <a:rPr lang="en-US" dirty="0" err="1" smtClean="0"/>
              <a:t>Ringwalt</a:t>
            </a:r>
            <a:r>
              <a:rPr lang="en-US" dirty="0" smtClean="0"/>
              <a:t>, C. L., Thorne, J., </a:t>
            </a:r>
            <a:r>
              <a:rPr lang="en-US" dirty="0" err="1" smtClean="0"/>
              <a:t>Rohrbach</a:t>
            </a:r>
            <a:r>
              <a:rPr lang="en-US" dirty="0" smtClean="0"/>
              <a:t>, L. A., </a:t>
            </a:r>
            <a:r>
              <a:rPr lang="en-US" dirty="0" err="1" smtClean="0"/>
              <a:t>Vincus</a:t>
            </a:r>
            <a:r>
              <a:rPr lang="en-US" dirty="0" smtClean="0"/>
              <a:t>, A., Simons-Rudolph, A., Jones, S. (2003). A comparison of current practice in school-based substance </a:t>
            </a:r>
            <a:r>
              <a:rPr lang="en-US" dirty="0" err="1" smtClean="0"/>
              <a:t>useprevention</a:t>
            </a:r>
            <a:r>
              <a:rPr lang="en-US" dirty="0" smtClean="0"/>
              <a:t> programs with </a:t>
            </a:r>
            <a:r>
              <a:rPr lang="en-US" dirty="0" err="1" smtClean="0"/>
              <a:t>menta</a:t>
            </a:r>
            <a:r>
              <a:rPr lang="en-US" dirty="0" smtClean="0"/>
              <a:t>-analysis findings. </a:t>
            </a:r>
            <a:r>
              <a:rPr lang="en-US" i="1" dirty="0" smtClean="0"/>
              <a:t>Prevention Science, 4</a:t>
            </a:r>
            <a:r>
              <a:rPr lang="en-US" dirty="0" smtClean="0"/>
              <a:t>(1), 1-14.</a:t>
            </a:r>
          </a:p>
        </p:txBody>
      </p:sp>
    </p:spTree>
    <p:extLst>
      <p:ext uri="{BB962C8B-B14F-4D97-AF65-F5344CB8AC3E}">
        <p14:creationId xmlns:p14="http://schemas.microsoft.com/office/powerpoint/2010/main" val="2311435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References and Sources</a:t>
            </a:r>
            <a:endParaRPr lang="en-US" dirty="0"/>
          </a:p>
        </p:txBody>
      </p:sp>
      <p:sp>
        <p:nvSpPr>
          <p:cNvPr id="5" name="Content Placeholder 2"/>
          <p:cNvSpPr>
            <a:spLocks noGrp="1"/>
          </p:cNvSpPr>
          <p:nvPr>
            <p:ph idx="1"/>
          </p:nvPr>
        </p:nvSpPr>
        <p:spPr>
          <a:xfrm>
            <a:off x="1306079" y="1508106"/>
            <a:ext cx="10515600" cy="4351338"/>
          </a:xfrm>
        </p:spPr>
        <p:txBody>
          <a:bodyPr>
            <a:normAutofit fontScale="47500" lnSpcReduction="20000"/>
          </a:bodyPr>
          <a:lstStyle/>
          <a:p>
            <a:r>
              <a:rPr lang="en-US" dirty="0" err="1" smtClean="0"/>
              <a:t>Gottfredson</a:t>
            </a:r>
            <a:r>
              <a:rPr lang="en-US" dirty="0" smtClean="0"/>
              <a:t>, D. C., Wilson, D. B. (2003). Characteristics of effective school-based substance abuse prevention. </a:t>
            </a:r>
            <a:r>
              <a:rPr lang="en-US" i="1" dirty="0" smtClean="0"/>
              <a:t>Prevention Science, 4</a:t>
            </a:r>
            <a:r>
              <a:rPr lang="en-US" dirty="0" smtClean="0"/>
              <a:t>(1), 27-38.</a:t>
            </a:r>
          </a:p>
          <a:p>
            <a:r>
              <a:rPr lang="en-US" dirty="0" smtClean="0"/>
              <a:t>Knox, L. M., </a:t>
            </a:r>
            <a:r>
              <a:rPr lang="en-US" dirty="0" err="1" smtClean="0"/>
              <a:t>Spivak</a:t>
            </a:r>
            <a:r>
              <a:rPr lang="en-US" dirty="0" smtClean="0"/>
              <a:t>, H. (2005). What health professionals should know: Core competencies for effective practice in youth violence prevention. </a:t>
            </a:r>
            <a:r>
              <a:rPr lang="en-US" i="1" dirty="0" smtClean="0"/>
              <a:t>American Journal of Preventative Medicine</a:t>
            </a:r>
            <a:r>
              <a:rPr lang="en-US" dirty="0" smtClean="0"/>
              <a:t>, 191-199.</a:t>
            </a:r>
          </a:p>
          <a:p>
            <a:r>
              <a:rPr lang="en-US" dirty="0" err="1" smtClean="0"/>
              <a:t>Mazza</a:t>
            </a:r>
            <a:r>
              <a:rPr lang="en-US" dirty="0" smtClean="0"/>
              <a:t>, J. J. (1997). School-based suicide prevention programs: Are they effective? </a:t>
            </a:r>
            <a:r>
              <a:rPr lang="en-US" i="1" dirty="0" smtClean="0"/>
              <a:t>School Psychology Review, 26</a:t>
            </a:r>
            <a:r>
              <a:rPr lang="en-US" dirty="0" smtClean="0"/>
              <a:t>(3), 382-396.</a:t>
            </a:r>
          </a:p>
          <a:p>
            <a:r>
              <a:rPr lang="en-US" dirty="0" err="1" smtClean="0"/>
              <a:t>Merell</a:t>
            </a:r>
            <a:r>
              <a:rPr lang="en-US" dirty="0" smtClean="0"/>
              <a:t>, K. W., </a:t>
            </a:r>
            <a:r>
              <a:rPr lang="en-US" dirty="0" err="1" smtClean="0"/>
              <a:t>Isava</a:t>
            </a:r>
            <a:r>
              <a:rPr lang="en-US" dirty="0" smtClean="0"/>
              <a:t>, D. M. (2008). How effective Are school bullying intervention programs? </a:t>
            </a:r>
            <a:r>
              <a:rPr lang="en-US" i="1" dirty="0" smtClean="0"/>
              <a:t>School Psychology Quarterly, 23</a:t>
            </a:r>
            <a:r>
              <a:rPr lang="en-US" dirty="0" smtClean="0"/>
              <a:t>(1), 26-42. </a:t>
            </a:r>
          </a:p>
          <a:p>
            <a:r>
              <a:rPr lang="en-US" dirty="0" smtClean="0"/>
              <a:t>Nation, M., </a:t>
            </a:r>
            <a:r>
              <a:rPr lang="en-US" dirty="0" err="1" smtClean="0"/>
              <a:t>Crusto</a:t>
            </a:r>
            <a:r>
              <a:rPr lang="en-US" dirty="0" smtClean="0"/>
              <a:t>, C., </a:t>
            </a:r>
            <a:r>
              <a:rPr lang="en-US" dirty="0" err="1" smtClean="0"/>
              <a:t>Wandersman</a:t>
            </a:r>
            <a:r>
              <a:rPr lang="en-US" dirty="0" smtClean="0"/>
              <a:t>, A., </a:t>
            </a:r>
            <a:r>
              <a:rPr lang="en-US" dirty="0" err="1" smtClean="0"/>
              <a:t>Kumpfer</a:t>
            </a:r>
            <a:r>
              <a:rPr lang="en-US" dirty="0" smtClean="0"/>
              <a:t>, K., </a:t>
            </a:r>
            <a:r>
              <a:rPr lang="en-US" dirty="0" err="1" smtClean="0"/>
              <a:t>Seybolt</a:t>
            </a:r>
            <a:r>
              <a:rPr lang="en-US" dirty="0" smtClean="0"/>
              <a:t>, D., </a:t>
            </a:r>
            <a:r>
              <a:rPr lang="en-US" dirty="0" err="1" smtClean="0"/>
              <a:t>Davino</a:t>
            </a:r>
            <a:r>
              <a:rPr lang="en-US" dirty="0" smtClean="0"/>
              <a:t>, E. M., </a:t>
            </a:r>
            <a:r>
              <a:rPr lang="en-US" dirty="0" err="1" smtClean="0"/>
              <a:t>Davono</a:t>
            </a:r>
            <a:r>
              <a:rPr lang="en-US" dirty="0" smtClean="0"/>
              <a:t>, K. (2003). What works in prevention. </a:t>
            </a:r>
            <a:r>
              <a:rPr lang="en-US" i="1" dirty="0" smtClean="0"/>
              <a:t>American Psychologist, 58</a:t>
            </a:r>
            <a:r>
              <a:rPr lang="en-US" dirty="0" smtClean="0"/>
              <a:t>(6/7), 449-456.</a:t>
            </a:r>
          </a:p>
          <a:p>
            <a:r>
              <a:rPr lang="en-US" dirty="0" smtClean="0"/>
              <a:t>Unknown. (2007). Identifying and selecting evidence-based interventions. </a:t>
            </a:r>
            <a:r>
              <a:rPr lang="en-US" i="1" dirty="0" smtClean="0"/>
              <a:t>Department of Health and Human Services</a:t>
            </a:r>
            <a:r>
              <a:rPr lang="en-US" dirty="0" smtClean="0"/>
              <a:t>. 1-25. </a:t>
            </a:r>
          </a:p>
          <a:p>
            <a:r>
              <a:rPr lang="en-US" dirty="0" err="1" smtClean="0"/>
              <a:t>Rotheram-Borus</a:t>
            </a:r>
            <a:r>
              <a:rPr lang="en-US" dirty="0" smtClean="0"/>
              <a:t>, M. (2008). Common Factors in Effective HIV Prevention Programs. </a:t>
            </a:r>
            <a:r>
              <a:rPr lang="en-US" i="1" dirty="0" smtClean="0"/>
              <a:t>Aids and behavior</a:t>
            </a:r>
            <a:r>
              <a:rPr lang="en-US" dirty="0" smtClean="0"/>
              <a:t>.</a:t>
            </a:r>
          </a:p>
          <a:p>
            <a:r>
              <a:rPr lang="en-US" dirty="0" smtClean="0"/>
              <a:t>Small, S. A., Cooney, S. M., O’Connor, C. (2009). Evidence-Enforced Program Improvement: Using principles of effectiveness to enhance the quality and impact of family-based prevention programs. </a:t>
            </a:r>
            <a:r>
              <a:rPr lang="en-US" i="1" dirty="0" smtClean="0"/>
              <a:t>Family Relations, 58,</a:t>
            </a:r>
            <a:r>
              <a:rPr lang="en-US" dirty="0" smtClean="0"/>
              <a:t> 1-13.</a:t>
            </a:r>
          </a:p>
          <a:p>
            <a:r>
              <a:rPr lang="en-US" dirty="0" smtClean="0"/>
              <a:t>Springer, F., Sale, E., Hermann, J., </a:t>
            </a:r>
            <a:r>
              <a:rPr lang="en-US" dirty="0" err="1" smtClean="0"/>
              <a:t>Sambrano</a:t>
            </a:r>
            <a:r>
              <a:rPr lang="en-US" dirty="0" smtClean="0"/>
              <a:t>, S., </a:t>
            </a:r>
            <a:r>
              <a:rPr lang="en-US" dirty="0" err="1" smtClean="0"/>
              <a:t>Kasim</a:t>
            </a:r>
            <a:r>
              <a:rPr lang="en-US" dirty="0" smtClean="0"/>
              <a:t>, R., </a:t>
            </a:r>
            <a:r>
              <a:rPr lang="en-US" dirty="0" err="1" smtClean="0"/>
              <a:t>Nistler</a:t>
            </a:r>
            <a:r>
              <a:rPr lang="en-US" dirty="0" smtClean="0"/>
              <a:t>, M. (2004). Characteristics of effective substance abuse prevention programs for high-risk youth. </a:t>
            </a:r>
            <a:r>
              <a:rPr lang="en-US" i="1" dirty="0" smtClean="0"/>
              <a:t>The Journal of Primary Prevention, 25</a:t>
            </a:r>
            <a:r>
              <a:rPr lang="en-US" dirty="0" smtClean="0"/>
              <a:t>(2), 171-194.</a:t>
            </a:r>
          </a:p>
          <a:p>
            <a:r>
              <a:rPr lang="en-US" dirty="0" err="1" smtClean="0"/>
              <a:t>Wandersman</a:t>
            </a:r>
            <a:r>
              <a:rPr lang="en-US" dirty="0" smtClean="0"/>
              <a:t>, A., </a:t>
            </a:r>
            <a:r>
              <a:rPr lang="en-US" dirty="0" err="1" smtClean="0"/>
              <a:t>Morrisey</a:t>
            </a:r>
            <a:r>
              <a:rPr lang="en-US" dirty="0" smtClean="0"/>
              <a:t>, E., </a:t>
            </a:r>
            <a:r>
              <a:rPr lang="en-US" dirty="0" err="1" smtClean="0"/>
              <a:t>Davino</a:t>
            </a:r>
            <a:r>
              <a:rPr lang="en-US" dirty="0" smtClean="0"/>
              <a:t>, K., </a:t>
            </a:r>
            <a:r>
              <a:rPr lang="en-US" dirty="0" err="1" smtClean="0"/>
              <a:t>Seybolt</a:t>
            </a:r>
            <a:r>
              <a:rPr lang="en-US" dirty="0" smtClean="0"/>
              <a:t>, D., </a:t>
            </a:r>
            <a:r>
              <a:rPr lang="en-US" dirty="0" err="1" smtClean="0"/>
              <a:t>Crusto</a:t>
            </a:r>
            <a:r>
              <a:rPr lang="en-US" dirty="0" smtClean="0"/>
              <a:t>, C., Nation, M., Goodman, R., </a:t>
            </a:r>
            <a:r>
              <a:rPr lang="en-US" dirty="0" err="1" smtClean="0"/>
              <a:t>Imm</a:t>
            </a:r>
            <a:r>
              <a:rPr lang="en-US" dirty="0" smtClean="0"/>
              <a:t>, P. (1998). Comprehensive quality programming and accountability: eight essential strategies for implementing successful prevention programs. </a:t>
            </a:r>
            <a:r>
              <a:rPr lang="en-US" i="1" dirty="0" smtClean="0"/>
              <a:t>The Journal of Primary Prevention, 19</a:t>
            </a:r>
            <a:r>
              <a:rPr lang="en-US" dirty="0" smtClean="0"/>
              <a:t>(1), 3-29.</a:t>
            </a:r>
          </a:p>
          <a:p>
            <a:r>
              <a:rPr lang="en-US" dirty="0" smtClean="0"/>
              <a:t>Wilson, D. B., </a:t>
            </a:r>
            <a:r>
              <a:rPr lang="en-US" dirty="0" err="1" smtClean="0"/>
              <a:t>Gottfredson</a:t>
            </a:r>
            <a:r>
              <a:rPr lang="en-US" dirty="0" smtClean="0"/>
              <a:t>, D. C., </a:t>
            </a:r>
            <a:r>
              <a:rPr lang="en-US" dirty="0" err="1" smtClean="0"/>
              <a:t>Najaka</a:t>
            </a:r>
            <a:r>
              <a:rPr lang="en-US" dirty="0" smtClean="0"/>
              <a:t>, S. S. (2001). School-based prevention of problem behaviors: a meta-analysis. </a:t>
            </a:r>
            <a:r>
              <a:rPr lang="en-US" i="1" dirty="0" smtClean="0"/>
              <a:t>Journal of Quantitative </a:t>
            </a:r>
            <a:r>
              <a:rPr lang="en-US" i="1" dirty="0" err="1" smtClean="0"/>
              <a:t>Ciminology</a:t>
            </a:r>
            <a:r>
              <a:rPr lang="en-US" i="1" dirty="0" smtClean="0"/>
              <a:t>, 17</a:t>
            </a:r>
            <a:r>
              <a:rPr lang="en-US" dirty="0" smtClean="0"/>
              <a:t>(3), 247-271.</a:t>
            </a:r>
          </a:p>
        </p:txBody>
      </p:sp>
    </p:spTree>
    <p:extLst>
      <p:ext uri="{BB962C8B-B14F-4D97-AF65-F5344CB8AC3E}">
        <p14:creationId xmlns:p14="http://schemas.microsoft.com/office/powerpoint/2010/main" val="4817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Learning Outcomes</a:t>
            </a:r>
            <a:endParaRPr lang="en-US" dirty="0"/>
          </a:p>
        </p:txBody>
      </p:sp>
      <p:sp>
        <p:nvSpPr>
          <p:cNvPr id="5" name="Content Placeholder 2"/>
          <p:cNvSpPr>
            <a:spLocks noGrp="1"/>
          </p:cNvSpPr>
          <p:nvPr>
            <p:ph idx="1"/>
          </p:nvPr>
        </p:nvSpPr>
        <p:spPr>
          <a:xfrm>
            <a:off x="838200" y="1825625"/>
            <a:ext cx="10515600" cy="4240666"/>
          </a:xfrm>
        </p:spPr>
        <p:txBody>
          <a:bodyPr>
            <a:normAutofit/>
          </a:bodyPr>
          <a:lstStyle/>
          <a:p>
            <a:r>
              <a:rPr lang="en-US" dirty="0" smtClean="0"/>
              <a:t>Participants will be able to:	</a:t>
            </a:r>
          </a:p>
          <a:p>
            <a:pPr lvl="1"/>
            <a:r>
              <a:rPr lang="en-US" dirty="0" smtClean="0"/>
              <a:t>Explain the differences in levels of prevention</a:t>
            </a:r>
          </a:p>
          <a:p>
            <a:pPr lvl="1"/>
            <a:endParaRPr lang="en-US" dirty="0" smtClean="0"/>
          </a:p>
          <a:p>
            <a:pPr lvl="1"/>
            <a:r>
              <a:rPr lang="en-US" dirty="0" smtClean="0"/>
              <a:t>Describe </a:t>
            </a:r>
            <a:r>
              <a:rPr lang="en-US" dirty="0"/>
              <a:t>interventions that, alone, are unlikely to contribute to change in attitudes, beliefs, values, and behaviors</a:t>
            </a:r>
          </a:p>
          <a:p>
            <a:pPr lvl="1"/>
            <a:endParaRPr lang="en-US" dirty="0" smtClean="0"/>
          </a:p>
          <a:p>
            <a:pPr lvl="1"/>
            <a:r>
              <a:rPr lang="en-US" dirty="0" smtClean="0"/>
              <a:t>List characteristics and programmatic components of effective prevention programming</a:t>
            </a:r>
          </a:p>
          <a:p>
            <a:pPr lvl="1"/>
            <a:endParaRPr lang="en-US" dirty="0" smtClean="0"/>
          </a:p>
          <a:p>
            <a:pPr lvl="1"/>
            <a:r>
              <a:rPr lang="en-US" dirty="0" smtClean="0"/>
              <a:t>Better identify programs and interventions that will meet the characteristics and components of effective prevention programming.</a:t>
            </a:r>
          </a:p>
        </p:txBody>
      </p:sp>
    </p:spTree>
    <p:extLst>
      <p:ext uri="{BB962C8B-B14F-4D97-AF65-F5344CB8AC3E}">
        <p14:creationId xmlns:p14="http://schemas.microsoft.com/office/powerpoint/2010/main" val="42946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0579" y="1060080"/>
            <a:ext cx="7799462" cy="3903248"/>
          </a:xfrm>
        </p:spPr>
        <p:txBody>
          <a:bodyPr/>
          <a:lstStyle/>
          <a:p>
            <a:r>
              <a:rPr lang="en-US" dirty="0" smtClean="0"/>
              <a:t>When you think “prevention” </a:t>
            </a:r>
            <a:r>
              <a:rPr lang="en-US" dirty="0"/>
              <a:t>p</a:t>
            </a:r>
            <a:r>
              <a:rPr lang="en-US" dirty="0" smtClean="0"/>
              <a:t>rogram, what </a:t>
            </a:r>
            <a:r>
              <a:rPr lang="en-US" dirty="0"/>
              <a:t>c</a:t>
            </a:r>
            <a:r>
              <a:rPr lang="en-US" dirty="0" smtClean="0"/>
              <a:t>omes to mind?</a:t>
            </a:r>
            <a:endParaRPr lang="en-US" dirty="0"/>
          </a:p>
        </p:txBody>
      </p:sp>
    </p:spTree>
    <p:extLst>
      <p:ext uri="{BB962C8B-B14F-4D97-AF65-F5344CB8AC3E}">
        <p14:creationId xmlns:p14="http://schemas.microsoft.com/office/powerpoint/2010/main" val="312934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smtClean="0"/>
              <a:t>When you say “Prevention” do you really mean “Prevention”?</a:t>
            </a:r>
            <a:endParaRPr lang="en-US" dirty="0"/>
          </a:p>
        </p:txBody>
      </p:sp>
      <p:pic>
        <p:nvPicPr>
          <p:cNvPr id="5" name="Picture 4" descr="http://www.google.com/url?sa=i&amp;source=images&amp;cd=&amp;docid=9p7YKdj73QQqSM&amp;tbnid=Etpr26gq7S89BM:&amp;ved=0CAUQjBwwAA&amp;url=https%3A%2F%2Fengemannshc.usc.edu%2Ffiles%2F2012%2F11%2FContiuum-of-Care-Protractor_2.jpg&amp;ei=mvJWUvefD-mMyAHjj4HgBA&amp;psig=AFQjCNHBg90MCL1ZAYfM5_emlugTg5to2A&amp;ust=138151631429162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70916" y="1836158"/>
            <a:ext cx="5853758" cy="43903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80904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smtClean="0"/>
              <a:t>Prevention by Another Name</a:t>
            </a:r>
            <a:endParaRPr lang="en-US" dirty="0"/>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7304" y="1896273"/>
            <a:ext cx="6202632" cy="4006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436114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4000" dirty="0" smtClean="0"/>
              <a:t>Is Your Institution Addressing Prevention Through a Socio-Ecological Model Approach?</a:t>
            </a:r>
            <a:endParaRPr lang="en-US" sz="4000" dirty="0"/>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3218" y="1835414"/>
            <a:ext cx="6194999" cy="40303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470675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smtClean="0"/>
              <a:t>Elements of Prevention Programs Using a </a:t>
            </a:r>
            <a:br>
              <a:rPr lang="en-US" dirty="0" smtClean="0"/>
            </a:br>
            <a:r>
              <a:rPr lang="en-US" dirty="0" smtClean="0"/>
              <a:t>Socio-Ecological Approach </a:t>
            </a:r>
            <a:endParaRPr lang="en-US" dirty="0"/>
          </a:p>
        </p:txBody>
      </p:sp>
      <p:sp>
        <p:nvSpPr>
          <p:cNvPr id="5" name="Content Placeholder 2"/>
          <p:cNvSpPr>
            <a:spLocks noGrp="1"/>
          </p:cNvSpPr>
          <p:nvPr>
            <p:ph idx="1"/>
          </p:nvPr>
        </p:nvSpPr>
        <p:spPr>
          <a:xfrm>
            <a:off x="1423050" y="1825625"/>
            <a:ext cx="10515600" cy="4351338"/>
          </a:xfrm>
        </p:spPr>
        <p:txBody>
          <a:bodyPr>
            <a:normAutofit fontScale="85000" lnSpcReduction="20000"/>
          </a:bodyPr>
          <a:lstStyle/>
          <a:p>
            <a:r>
              <a:rPr lang="en-US" dirty="0" smtClean="0"/>
              <a:t>Individual </a:t>
            </a:r>
          </a:p>
          <a:p>
            <a:pPr lvl="1"/>
            <a:r>
              <a:rPr lang="en-US" sz="1700" dirty="0" smtClean="0"/>
              <a:t>Looking at individual knowledge, attitudes, beliefs, values</a:t>
            </a:r>
          </a:p>
          <a:p>
            <a:pPr lvl="1"/>
            <a:r>
              <a:rPr lang="en-US" sz="1700" dirty="0" smtClean="0"/>
              <a:t>Addressing coping skills, particularly during transitions</a:t>
            </a:r>
          </a:p>
          <a:p>
            <a:r>
              <a:rPr lang="en-US" dirty="0" smtClean="0"/>
              <a:t>Interpersonal</a:t>
            </a:r>
            <a:endParaRPr lang="en-US" dirty="0"/>
          </a:p>
          <a:p>
            <a:pPr marL="708660" lvl="2">
              <a:buClr>
                <a:schemeClr val="accent1"/>
              </a:buClr>
            </a:pPr>
            <a:r>
              <a:rPr lang="en-US" sz="1700" dirty="0" smtClean="0"/>
              <a:t>Bystander interventions</a:t>
            </a:r>
          </a:p>
          <a:p>
            <a:pPr marL="708660" lvl="2">
              <a:buClr>
                <a:schemeClr val="accent1"/>
              </a:buClr>
            </a:pPr>
            <a:r>
              <a:rPr lang="en-US" sz="1700" dirty="0" smtClean="0"/>
              <a:t>Conflict resolution/mediation</a:t>
            </a:r>
          </a:p>
          <a:p>
            <a:pPr marL="708660" lvl="2">
              <a:buClr>
                <a:schemeClr val="accent1"/>
              </a:buClr>
            </a:pPr>
            <a:r>
              <a:rPr lang="en-US" sz="1700" dirty="0" smtClean="0"/>
              <a:t>Partner communication</a:t>
            </a:r>
            <a:endParaRPr lang="en-US" sz="1700" dirty="0"/>
          </a:p>
          <a:p>
            <a:r>
              <a:rPr lang="en-US" dirty="0" smtClean="0"/>
              <a:t>Organizational</a:t>
            </a:r>
          </a:p>
          <a:p>
            <a:pPr lvl="1"/>
            <a:r>
              <a:rPr lang="en-US" sz="1700" dirty="0" smtClean="0"/>
              <a:t>Addressing social climate in school</a:t>
            </a:r>
          </a:p>
          <a:p>
            <a:pPr lvl="1"/>
            <a:r>
              <a:rPr lang="en-US" sz="1700" dirty="0" smtClean="0"/>
              <a:t>Addressing perceived and actual social norms within the organization</a:t>
            </a:r>
            <a:endParaRPr lang="en-US" sz="1700" dirty="0"/>
          </a:p>
          <a:p>
            <a:r>
              <a:rPr lang="en-US" dirty="0" smtClean="0"/>
              <a:t>Community</a:t>
            </a:r>
          </a:p>
          <a:p>
            <a:pPr lvl="1"/>
            <a:r>
              <a:rPr lang="en-US" sz="1700" dirty="0" smtClean="0"/>
              <a:t>Improving relationships and communications between town and gown</a:t>
            </a:r>
          </a:p>
          <a:p>
            <a:pPr lvl="1"/>
            <a:r>
              <a:rPr lang="en-US" sz="1700" dirty="0" smtClean="0"/>
              <a:t>Community mobilization/coalition strategies</a:t>
            </a:r>
          </a:p>
          <a:p>
            <a:r>
              <a:rPr lang="en-US" dirty="0" smtClean="0"/>
              <a:t>Public Policy</a:t>
            </a:r>
          </a:p>
          <a:p>
            <a:pPr lvl="1"/>
            <a:r>
              <a:rPr lang="en-US" sz="1700" dirty="0" smtClean="0"/>
              <a:t>Required training for those working with youth</a:t>
            </a:r>
          </a:p>
          <a:p>
            <a:pPr marL="411480" lvl="1" indent="0">
              <a:buNone/>
            </a:pPr>
            <a:endParaRPr lang="en-US" sz="1700" dirty="0" smtClean="0"/>
          </a:p>
          <a:p>
            <a:endParaRPr lang="en-US" dirty="0"/>
          </a:p>
        </p:txBody>
      </p:sp>
    </p:spTree>
    <p:extLst>
      <p:ext uri="{BB962C8B-B14F-4D97-AF65-F5344CB8AC3E}">
        <p14:creationId xmlns:p14="http://schemas.microsoft.com/office/powerpoint/2010/main" val="918322082"/>
      </p:ext>
    </p:extLst>
  </p:cSld>
  <p:clrMapOvr>
    <a:masterClrMapping/>
  </p:clrMapOvr>
</p:sld>
</file>

<file path=ppt/theme/theme1.xml><?xml version="1.0" encoding="utf-8"?>
<a:theme xmlns:a="http://schemas.openxmlformats.org/drawingml/2006/main" name="Office Theme">
  <a:themeElements>
    <a:clrScheme name="Custom 4">
      <a:dk1>
        <a:srgbClr val="124163"/>
      </a:dk1>
      <a:lt1>
        <a:srgbClr val="E4E8E8"/>
      </a:lt1>
      <a:dk2>
        <a:srgbClr val="124163"/>
      </a:dk2>
      <a:lt2>
        <a:srgbClr val="DBDBDB"/>
      </a:lt2>
      <a:accent1>
        <a:srgbClr val="124163"/>
      </a:accent1>
      <a:accent2>
        <a:srgbClr val="7A8C8E"/>
      </a:accent2>
      <a:accent3>
        <a:srgbClr val="7FC1DB"/>
      </a:accent3>
      <a:accent4>
        <a:srgbClr val="7A8C8E"/>
      </a:accent4>
      <a:accent5>
        <a:srgbClr val="7A8C8E"/>
      </a:accent5>
      <a:accent6>
        <a:srgbClr val="A9D5E7"/>
      </a:accent6>
      <a:hlink>
        <a:srgbClr val="0070C0"/>
      </a:hlink>
      <a:folHlink>
        <a:srgbClr val="A5A5A5"/>
      </a:folHlink>
    </a:clrScheme>
    <a:fontScheme name="Constantia-Franklin Gothic Book">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HEC Powerpoint Template 2016" id="{5B648FEB-8B89-45DC-9CC8-5266B26DD3AE}" vid="{FDE9C69E-662D-4DD2-8845-788EAB7D9AD5}"/>
    </a:ext>
  </a:extLst>
</a:theme>
</file>

<file path=docProps/app.xml><?xml version="1.0" encoding="utf-8"?>
<Properties xmlns="http://schemas.openxmlformats.org/officeDocument/2006/extended-properties" xmlns:vt="http://schemas.openxmlformats.org/officeDocument/2006/docPropsVTypes">
  <Template>IHEC Prevention Programming Webinar</Template>
  <TotalTime>0</TotalTime>
  <Words>2455</Words>
  <Application>Microsoft Office PowerPoint</Application>
  <PresentationFormat>Widescreen</PresentationFormat>
  <Paragraphs>393</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Constantia</vt:lpstr>
      <vt:lpstr>Franklin Gothic Book</vt:lpstr>
      <vt:lpstr>Times New Roman</vt:lpstr>
      <vt:lpstr>Office Theme</vt:lpstr>
      <vt:lpstr>Characteristics and Components of Effective Prevention Programming</vt:lpstr>
      <vt:lpstr>Why this workshop was created</vt:lpstr>
      <vt:lpstr>How you may ultimately use this workshop</vt:lpstr>
      <vt:lpstr>Learning Outcomes</vt:lpstr>
      <vt:lpstr>When you think “prevention” program, what comes to mind?</vt:lpstr>
      <vt:lpstr>When you say “Prevention” do you really mean “Prevention”?</vt:lpstr>
      <vt:lpstr>Prevention by Another Name</vt:lpstr>
      <vt:lpstr>Is Your Institution Addressing Prevention Through a Socio-Ecological Model Approach?</vt:lpstr>
      <vt:lpstr>Elements of Prevention Programs Using a  Socio-Ecological Approach </vt:lpstr>
      <vt:lpstr>Ten Primary Principles of Effective Prevention Interventions and Strategies “At a Glance”</vt:lpstr>
      <vt:lpstr>PowerPoint Presentation</vt:lpstr>
      <vt:lpstr>10 Primary Principles of Effective Prevention Interventions and Strategies “At a Glance”</vt:lpstr>
      <vt:lpstr>Comprehensive Services </vt:lpstr>
      <vt:lpstr>Varied Teaching Methods  </vt:lpstr>
      <vt:lpstr>Sufficient Dosage </vt:lpstr>
      <vt:lpstr>Theory Driven</vt:lpstr>
      <vt:lpstr>Positive Relationships</vt:lpstr>
      <vt:lpstr>Appropriately Timed </vt:lpstr>
      <vt:lpstr>Socio-Culturally Relevant </vt:lpstr>
      <vt:lpstr>Outcome Evaluation</vt:lpstr>
      <vt:lpstr>Well-Trained Staff</vt:lpstr>
      <vt:lpstr>Developmentally Appropriate</vt:lpstr>
      <vt:lpstr>What Interventions Are We Employing that May Not Be Working?</vt:lpstr>
      <vt:lpstr>What We Commonly See</vt:lpstr>
      <vt:lpstr>Think About a Program You Are Currently Using</vt:lpstr>
      <vt:lpstr>Comprehensive</vt:lpstr>
      <vt:lpstr>Varied Teaching Methods</vt:lpstr>
      <vt:lpstr>Sufficient Dosage</vt:lpstr>
      <vt:lpstr>Theory Driven</vt:lpstr>
      <vt:lpstr>Appropriate Timing</vt:lpstr>
      <vt:lpstr>Socially/Culturally Relevant</vt:lpstr>
      <vt:lpstr>Outcome Evaluation</vt:lpstr>
      <vt:lpstr>Well-Trained Staff</vt:lpstr>
      <vt:lpstr>Developmentally Appropriate</vt:lpstr>
      <vt:lpstr>Questions?</vt:lpstr>
      <vt:lpstr>Contact Information</vt:lpstr>
      <vt:lpstr>References and Sources</vt:lpstr>
      <vt:lpstr>References and Sources</vt:lpstr>
    </vt:vector>
  </TitlesOfParts>
  <Company>Eastern Illinois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and Components of Effective Prevention Programming</dc:title>
  <dc:creator>Kasey G Evans</dc:creator>
  <cp:lastModifiedBy>Kasey G Evans</cp:lastModifiedBy>
  <cp:revision>1</cp:revision>
  <dcterms:created xsi:type="dcterms:W3CDTF">2016-11-14T14:19:07Z</dcterms:created>
  <dcterms:modified xsi:type="dcterms:W3CDTF">2016-11-14T14:19:50Z</dcterms:modified>
</cp:coreProperties>
</file>