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1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tags/tag7.xml" ContentType="application/vnd.openxmlformats-officedocument.presentationml.tags+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tags/tag3.xml" ContentType="application/vnd.openxmlformats-officedocument.presentationml.tags+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5.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67" r:id="rId3"/>
    <p:sldId id="268" r:id="rId4"/>
    <p:sldId id="269" r:id="rId5"/>
    <p:sldId id="270" r:id="rId6"/>
    <p:sldId id="271" r:id="rId7"/>
    <p:sldId id="272" r:id="rId8"/>
    <p:sldId id="273" r:id="rId9"/>
    <p:sldId id="274" r:id="rId10"/>
    <p:sldId id="275" r:id="rId11"/>
    <p:sldId id="276"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98BC7D-0D2E-4E6B-AC2F-5986400888BB}" type="datetimeFigureOut">
              <a:rPr lang="en-US" smtClean="0"/>
              <a:pPr/>
              <a:t>3/29/2011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6C4F7A-14DA-4790-AEFD-9D679B5C0AD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06C4F7A-14DA-4790-AEFD-9D679B5C0AD3}"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14485E8-0CCB-4BF2-9538-C164F1089B84}" type="datetimeFigureOut">
              <a:rPr lang="en-US" smtClean="0"/>
              <a:pPr/>
              <a:t>3/29/2011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F0F53D4-6B31-43EB-A93E-A351DF3F6C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0F53D4-6B31-43EB-A93E-A351DF3F6C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0F53D4-6B31-43EB-A93E-A351DF3F6C6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4485E8-0CCB-4BF2-9538-C164F1089B84}"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0F53D4-6B31-43EB-A93E-A351DF3F6C6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0F53D4-6B31-43EB-A93E-A351DF3F6C6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0F53D4-6B31-43EB-A93E-A351DF3F6C6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0F53D4-6B31-43EB-A93E-A351DF3F6C6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0F53D4-6B31-43EB-A93E-A351DF3F6C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0F53D4-6B31-43EB-A93E-A351DF3F6C6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4485E8-0CCB-4BF2-9538-C164F1089B84}" type="datetimeFigureOut">
              <a:rPr lang="en-US" smtClean="0"/>
              <a:pPr/>
              <a:t>3/29/2011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0F53D4-6B31-43EB-A93E-A351DF3F6C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14485E8-0CCB-4BF2-9538-C164F1089B84}" type="datetimeFigureOut">
              <a:rPr lang="en-US" smtClean="0"/>
              <a:pPr/>
              <a:t>3/29/2011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0F53D4-6B31-43EB-A93E-A351DF3F6C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14485E8-0CCB-4BF2-9538-C164F1089B84}" type="datetimeFigureOut">
              <a:rPr lang="en-US" smtClean="0"/>
              <a:pPr/>
              <a:t>3/29/2011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F0F53D4-6B31-43EB-A93E-A351DF3F6C6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4485E8-0CCB-4BF2-9538-C164F1089B84}" type="datetimeFigureOut">
              <a:rPr lang="en-US" smtClean="0"/>
              <a:pPr/>
              <a:t>3/29/2011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F0F53D4-6B31-43EB-A93E-A351DF3F6C6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tags" Target="../tags/tag28.xml"/><Relationship Id="rId7" Type="http://schemas.openxmlformats.org/officeDocument/2006/relationships/oleObject" Target="../embeddings/oleObject9.bin"/><Relationship Id="rId2" Type="http://schemas.openxmlformats.org/officeDocument/2006/relationships/tags" Target="../tags/tag27.xml"/><Relationship Id="rId1" Type="http://schemas.openxmlformats.org/officeDocument/2006/relationships/vmlDrawing" Target="../drawings/vmlDrawing9.vml"/><Relationship Id="rId6" Type="http://schemas.openxmlformats.org/officeDocument/2006/relationships/notesSlide" Target="../notesSlides/notesSlide10.xml"/><Relationship Id="rId5" Type="http://schemas.openxmlformats.org/officeDocument/2006/relationships/slideLayout" Target="../slideLayouts/slideLayout12.xml"/><Relationship Id="rId4" Type="http://schemas.openxmlformats.org/officeDocument/2006/relationships/tags" Target="../tags/tag29.xml"/></Relationships>
</file>

<file path=ppt/slides/_rels/slide11.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oleObject" Target="../embeddings/oleObject10.bin"/><Relationship Id="rId2" Type="http://schemas.openxmlformats.org/officeDocument/2006/relationships/tags" Target="../tags/tag30.xml"/><Relationship Id="rId1" Type="http://schemas.openxmlformats.org/officeDocument/2006/relationships/vmlDrawing" Target="../drawings/vmlDrawing10.vml"/><Relationship Id="rId6" Type="http://schemas.openxmlformats.org/officeDocument/2006/relationships/notesSlide" Target="../notesSlides/notesSlide11.xml"/><Relationship Id="rId5" Type="http://schemas.openxmlformats.org/officeDocument/2006/relationships/slideLayout" Target="../slideLayouts/slideLayout12.xml"/><Relationship Id="rId4" Type="http://schemas.openxmlformats.org/officeDocument/2006/relationships/tags" Target="../tags/tag32.xml"/></Relationships>
</file>

<file path=ppt/slides/_rels/slide2.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oleObject" Target="../embeddings/oleObject1.bin"/><Relationship Id="rId2" Type="http://schemas.openxmlformats.org/officeDocument/2006/relationships/tags" Target="../tags/tag3.xml"/><Relationship Id="rId1" Type="http://schemas.openxmlformats.org/officeDocument/2006/relationships/vmlDrawing" Target="../drawings/vmlDrawing1.vml"/><Relationship Id="rId6" Type="http://schemas.openxmlformats.org/officeDocument/2006/relationships/notesSlide" Target="../notesSlides/notesSlide2.xml"/><Relationship Id="rId5" Type="http://schemas.openxmlformats.org/officeDocument/2006/relationships/slideLayout" Target="../slideLayouts/slideLayout12.xml"/><Relationship Id="rId4"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notesSlide" Target="../notesSlides/notesSlide3.xml"/><Relationship Id="rId5" Type="http://schemas.openxmlformats.org/officeDocument/2006/relationships/slideLayout" Target="../slideLayouts/slideLayout12.xml"/><Relationship Id="rId4"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oleObject" Target="../embeddings/oleObject3.bin"/><Relationship Id="rId2" Type="http://schemas.openxmlformats.org/officeDocument/2006/relationships/tags" Target="../tags/tag9.xml"/><Relationship Id="rId1" Type="http://schemas.openxmlformats.org/officeDocument/2006/relationships/vmlDrawing" Target="../drawings/vmlDrawing3.vml"/><Relationship Id="rId6" Type="http://schemas.openxmlformats.org/officeDocument/2006/relationships/notesSlide" Target="../notesSlides/notesSlide4.xml"/><Relationship Id="rId5" Type="http://schemas.openxmlformats.org/officeDocument/2006/relationships/slideLayout" Target="../slideLayouts/slideLayout12.xml"/><Relationship Id="rId4" Type="http://schemas.openxmlformats.org/officeDocument/2006/relationships/tags" Target="../tags/tag11.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oleObject" Target="../embeddings/oleObject4.bin"/><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notesSlide" Target="../notesSlides/notesSlide5.xml"/><Relationship Id="rId5" Type="http://schemas.openxmlformats.org/officeDocument/2006/relationships/slideLayout" Target="../slideLayouts/slideLayout12.xml"/><Relationship Id="rId4" Type="http://schemas.openxmlformats.org/officeDocument/2006/relationships/tags" Target="../tags/tag14.xml"/></Relationships>
</file>

<file path=ppt/slides/_rels/slide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16.xml"/><Relationship Id="rId7" Type="http://schemas.openxmlformats.org/officeDocument/2006/relationships/oleObject" Target="../embeddings/oleObject5.bin"/><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notesSlide" Target="../notesSlides/notesSlide6.xml"/><Relationship Id="rId5" Type="http://schemas.openxmlformats.org/officeDocument/2006/relationships/slideLayout" Target="../slideLayouts/slideLayout12.xml"/><Relationship Id="rId4"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oleObject" Target="../embeddings/oleObject6.bin"/><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notesSlide" Target="../notesSlides/notesSlide7.xml"/><Relationship Id="rId5" Type="http://schemas.openxmlformats.org/officeDocument/2006/relationships/slideLayout" Target="../slideLayouts/slideLayout12.xml"/><Relationship Id="rId4" Type="http://schemas.openxmlformats.org/officeDocument/2006/relationships/tags" Target="../tags/tag20.xml"/></Relationships>
</file>

<file path=ppt/slides/_rels/slide8.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notesSlide" Target="../notesSlides/notesSlide8.xml"/><Relationship Id="rId5" Type="http://schemas.openxmlformats.org/officeDocument/2006/relationships/slideLayout" Target="../slideLayouts/slideLayout12.xml"/><Relationship Id="rId4" Type="http://schemas.openxmlformats.org/officeDocument/2006/relationships/tags" Target="../tags/tag23.xml"/></Relationships>
</file>

<file path=ppt/slides/_rels/slide9.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oleObject" Target="../embeddings/oleObject8.bin"/><Relationship Id="rId2" Type="http://schemas.openxmlformats.org/officeDocument/2006/relationships/tags" Target="../tags/tag24.xml"/><Relationship Id="rId1" Type="http://schemas.openxmlformats.org/officeDocument/2006/relationships/vmlDrawing" Target="../drawings/vmlDrawing8.vml"/><Relationship Id="rId6" Type="http://schemas.openxmlformats.org/officeDocument/2006/relationships/notesSlide" Target="../notesSlides/notesSlide9.xml"/><Relationship Id="rId5" Type="http://schemas.openxmlformats.org/officeDocument/2006/relationships/slideLayout" Target="../slideLayouts/slideLayout12.xml"/><Relationship Id="rId4" Type="http://schemas.openxmlformats.org/officeDocument/2006/relationships/tags" Target="../tags/tag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Values &amp; Ethics</a:t>
            </a:r>
            <a:endParaRPr lang="en-US" dirty="0"/>
          </a:p>
        </p:txBody>
      </p:sp>
      <p:sp>
        <p:nvSpPr>
          <p:cNvPr id="3" name="Subtitle 2"/>
          <p:cNvSpPr>
            <a:spLocks noGrp="1"/>
          </p:cNvSpPr>
          <p:nvPr>
            <p:ph type="subTitle" idx="1"/>
          </p:nvPr>
        </p:nvSpPr>
        <p:spPr/>
        <p:txBody>
          <a:bodyPr/>
          <a:lstStyle/>
          <a:p>
            <a:r>
              <a:rPr lang="en-US" dirty="0" smtClean="0"/>
              <a:t>UF 1111, Fall 2010</a:t>
            </a:r>
            <a:endParaRPr 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1782763"/>
          </a:xfrm>
        </p:spPr>
        <p:txBody>
          <a:bodyPr>
            <a:normAutofit fontScale="90000"/>
          </a:bodyPr>
          <a:lstStyle/>
          <a:p>
            <a:r>
              <a:rPr lang="en-US" dirty="0" smtClean="0"/>
              <a:t>Religious holidays should not be celebrated by a public university.</a:t>
            </a:r>
            <a:endParaRPr lang="en-US" dirty="0"/>
          </a:p>
        </p:txBody>
      </p:sp>
      <p:graphicFrame>
        <p:nvGraphicFramePr>
          <p:cNvPr id="4" name="TPChart"/>
          <p:cNvGraphicFramePr>
            <a:graphicFrameLocks noChangeAspect="1"/>
          </p:cNvGraphicFramePr>
          <p:nvPr/>
        </p:nvGraphicFramePr>
        <p:xfrm>
          <a:off x="4508500" y="2743200"/>
          <a:ext cx="4572000" cy="4051300"/>
        </p:xfrm>
        <a:graphic>
          <a:graphicData uri="http://schemas.openxmlformats.org/presentationml/2006/ole">
            <p:oleObj spid="_x0000_s9218"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3733800"/>
            <a:ext cx="4114800" cy="23923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8" name="Countdown"/>
          <p:cNvGrpSpPr/>
          <p:nvPr>
            <p:custDataLst>
              <p:tags r:id="rId4"/>
            </p:custDataLst>
          </p:nvPr>
        </p:nvGrpSpPr>
        <p:grpSpPr>
          <a:xfrm>
            <a:off x="1968500" y="5651500"/>
            <a:ext cx="5207000" cy="1079500"/>
            <a:chOff x="4165600" y="5588000"/>
            <a:chExt cx="5207000" cy="1079500"/>
          </a:xfrm>
        </p:grpSpPr>
        <p:sp>
          <p:nvSpPr>
            <p:cNvPr id="7" name="CDNVFrame"/>
            <p:cNvSpPr/>
            <p:nvPr/>
          </p:nvSpPr>
          <p:spPr>
            <a:xfrm>
              <a:off x="4165600" y="5715000"/>
              <a:ext cx="4127500" cy="63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Sign"/>
            <p:cNvSpPr/>
            <p:nvPr/>
          </p:nvSpPr>
          <p:spPr>
            <a:xfrm>
              <a:off x="4165600" y="5588000"/>
              <a:ext cx="1079500" cy="1079500"/>
            </a:xfrm>
            <a:prstGeom prst="ellipse">
              <a:avLst/>
            </a:prstGeom>
            <a:scene3d>
              <a:camera prst="legacyPerspectiveLeft">
                <a:rot lat="0" lon="0" rev="0"/>
              </a:camera>
              <a:lightRig rig="threePt" dir="t"/>
            </a:scene3d>
            <a:sp3d extrusionH="38100" prstMaterial="legacy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smtClean="0">
                  <a:latin typeface="Tahoma"/>
                </a:rPr>
                <a:t>VOTE</a:t>
              </a:r>
              <a:endParaRPr lang="en-US" sz="1500" b="1">
                <a:latin typeface="Tahoma"/>
              </a:endParaRPr>
            </a:p>
          </p:txBody>
        </p:sp>
        <p:sp>
          <p:nvSpPr>
            <p:cNvPr id="6" name="CDNo"/>
            <p:cNvSpPr/>
            <p:nvPr/>
          </p:nvSpPr>
          <p:spPr>
            <a:xfrm>
              <a:off x="8293100" y="5588000"/>
              <a:ext cx="1079500" cy="1079500"/>
            </a:xfrm>
            <a:prstGeom prst="noSmoking">
              <a:avLst/>
            </a:prstGeom>
            <a:solidFill>
              <a:srgbClr val="FF0000"/>
            </a:solidFill>
            <a:scene3d>
              <a:camera prst="legacyPerspectiveLeft">
                <a:rot lat="17820000" lon="0" rev="0"/>
              </a:camera>
              <a:lightRig rig="threePt" dir="t"/>
            </a:scene3d>
            <a:sp3d extrusionH="63500" prstMaterial="legacy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85800"/>
            <a:ext cx="8229600" cy="1447799"/>
          </a:xfrm>
        </p:spPr>
        <p:txBody>
          <a:bodyPr>
            <a:normAutofit/>
          </a:bodyPr>
          <a:lstStyle/>
          <a:p>
            <a:r>
              <a:rPr lang="en-US" dirty="0" smtClean="0"/>
              <a:t>I believe they should not build a mosque near ground zero.</a:t>
            </a:r>
            <a:endParaRPr lang="en-US" dirty="0"/>
          </a:p>
        </p:txBody>
      </p:sp>
      <p:graphicFrame>
        <p:nvGraphicFramePr>
          <p:cNvPr id="4" name="TPChart"/>
          <p:cNvGraphicFramePr>
            <a:graphicFrameLocks noChangeAspect="1"/>
          </p:cNvGraphicFramePr>
          <p:nvPr/>
        </p:nvGraphicFramePr>
        <p:xfrm>
          <a:off x="4508500" y="3200400"/>
          <a:ext cx="4572000" cy="3594100"/>
        </p:xfrm>
        <a:graphic>
          <a:graphicData uri="http://schemas.openxmlformats.org/presentationml/2006/ole">
            <p:oleObj spid="_x0000_s10242"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3505200"/>
            <a:ext cx="4114800" cy="26209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13" name="Countdown"/>
          <p:cNvGrpSpPr/>
          <p:nvPr>
            <p:custDataLst>
              <p:tags r:id="rId4"/>
            </p:custDataLst>
          </p:nvPr>
        </p:nvGrpSpPr>
        <p:grpSpPr>
          <a:xfrm>
            <a:off x="8220075" y="5337175"/>
            <a:ext cx="796925" cy="1393825"/>
            <a:chOff x="8194675" y="5299075"/>
            <a:chExt cx="796925" cy="1393825"/>
          </a:xfrm>
        </p:grpSpPr>
        <p:sp>
          <p:nvSpPr>
            <p:cNvPr id="12" name="CDCFrame"/>
            <p:cNvSpPr/>
            <p:nvPr/>
          </p:nvSpPr>
          <p:spPr>
            <a:xfrm>
              <a:off x="8420100" y="5803900"/>
              <a:ext cx="190500" cy="419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CDWick"/>
            <p:cNvCxnSpPr/>
            <p:nvPr/>
          </p:nvCxnSpPr>
          <p:spPr>
            <a:xfrm>
              <a:off x="8509000" y="5686425"/>
              <a:ext cx="0" cy="12700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CDFlame"/>
            <p:cNvSpPr/>
            <p:nvPr/>
          </p:nvSpPr>
          <p:spPr>
            <a:xfrm rot="10800000">
              <a:off x="8445500" y="5299075"/>
              <a:ext cx="152400" cy="457200"/>
            </a:xfrm>
            <a:custGeom>
              <a:avLst/>
              <a:gdLst/>
              <a:ahLst/>
              <a:cxnLst/>
              <a:rect l="0" t="0" r="0" b="0"/>
              <a:pathLst>
                <a:path w="271528" h="625348">
                  <a:moveTo>
                    <a:pt x="128524" y="0"/>
                  </a:moveTo>
                  <a:cubicBezTo>
                    <a:pt x="241300" y="38100"/>
                    <a:pt x="217424" y="20573"/>
                    <a:pt x="271527" y="128523"/>
                  </a:cubicBezTo>
                  <a:cubicBezTo>
                    <a:pt x="258827" y="299973"/>
                    <a:pt x="249174" y="415797"/>
                    <a:pt x="100077" y="514350"/>
                  </a:cubicBezTo>
                  <a:cubicBezTo>
                    <a:pt x="96774" y="525398"/>
                    <a:pt x="76200" y="625347"/>
                    <a:pt x="57150" y="514350"/>
                  </a:cubicBezTo>
                  <a:cubicBezTo>
                    <a:pt x="53975" y="499998"/>
                    <a:pt x="66675" y="485647"/>
                    <a:pt x="71374" y="471423"/>
                  </a:cubicBezTo>
                  <a:cubicBezTo>
                    <a:pt x="52324" y="355600"/>
                    <a:pt x="66675" y="412750"/>
                    <a:pt x="28575" y="299973"/>
                  </a:cubicBezTo>
                  <a:cubicBezTo>
                    <a:pt x="19050" y="271398"/>
                    <a:pt x="0" y="214248"/>
                    <a:pt x="0" y="214248"/>
                  </a:cubicBezTo>
                  <a:cubicBezTo>
                    <a:pt x="17527" y="109473"/>
                    <a:pt x="28575" y="49148"/>
                    <a:pt x="128524" y="0"/>
                  </a:cubicBezTo>
                  <a:close/>
                </a:path>
              </a:pathLst>
            </a:custGeom>
            <a:gradFill flip="none" rotWithShape="1">
              <a:gsLst>
                <a:gs pos="0">
                  <a:srgbClr val="FFF200"/>
                </a:gs>
                <a:gs pos="45000">
                  <a:srgbClr val="FF7A00"/>
                </a:gs>
                <a:gs pos="70000">
                  <a:srgbClr val="FF0300"/>
                </a:gs>
                <a:gs pos="100000">
                  <a:srgbClr val="4D0808"/>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Stick"/>
            <p:cNvSpPr/>
            <p:nvPr/>
          </p:nvSpPr>
          <p:spPr>
            <a:xfrm>
              <a:off x="8420100" y="5803900"/>
              <a:ext cx="190500" cy="419100"/>
            </a:xfrm>
            <a:prstGeom prst="rect">
              <a:avLst/>
            </a:prstGeom>
            <a:gradFill flip="none" rotWithShape="1">
              <a:gsLst>
                <a:gs pos="0">
                  <a:srgbClr val="2DA2BF"/>
                </a:gs>
                <a:gs pos="100000">
                  <a:srgbClr val="FFFFFF"/>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DHolder"/>
            <p:cNvSpPr/>
            <p:nvPr/>
          </p:nvSpPr>
          <p:spPr>
            <a:xfrm>
              <a:off x="8267700" y="6235700"/>
              <a:ext cx="482600" cy="317500"/>
            </a:xfrm>
            <a:prstGeom prst="hexagon">
              <a:avLst/>
            </a:prstGeom>
            <a:gradFill flip="none" rotWithShape="1">
              <a:gsLst>
                <a:gs pos="0">
                  <a:srgbClr val="808080"/>
                </a:gs>
                <a:gs pos="100000">
                  <a:srgbClr val="FFFFFF"/>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DBase"/>
            <p:cNvSpPr/>
            <p:nvPr/>
          </p:nvSpPr>
          <p:spPr>
            <a:xfrm rot="10800000">
              <a:off x="8242300" y="6565900"/>
              <a:ext cx="533400" cy="127000"/>
            </a:xfrm>
            <a:prstGeom prst="trapezoid">
              <a:avLst/>
            </a:prstGeom>
            <a:gradFill flip="none" rotWithShape="1">
              <a:gsLst>
                <a:gs pos="0">
                  <a:srgbClr val="808080"/>
                </a:gs>
                <a:gs pos="100000">
                  <a:srgbClr val="FFFFFF"/>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DRing"/>
            <p:cNvSpPr/>
            <p:nvPr/>
          </p:nvSpPr>
          <p:spPr>
            <a:xfrm>
              <a:off x="8737600" y="6261100"/>
              <a:ext cx="254000" cy="254000"/>
            </a:xfrm>
            <a:prstGeom prst="donut">
              <a:avLst/>
            </a:prstGeom>
            <a:gradFill flip="none" rotWithShape="1">
              <a:gsLst>
                <a:gs pos="0">
                  <a:srgbClr val="808080"/>
                </a:gs>
                <a:gs pos="100000">
                  <a:srgbClr val="FFFFFF"/>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DText"/>
            <p:cNvSpPr txBox="1"/>
            <p:nvPr/>
          </p:nvSpPr>
          <p:spPr>
            <a:xfrm>
              <a:off x="8194675" y="6165850"/>
              <a:ext cx="635000" cy="381000"/>
            </a:xfrm>
            <a:prstGeom prst="rect">
              <a:avLst/>
            </a:prstGeom>
            <a:noFill/>
          </p:spPr>
          <p:txBody>
            <a:bodyPr vert="horz" rtlCol="0">
              <a:noAutofit/>
            </a:bodyPr>
            <a:lstStyle/>
            <a:p>
              <a:pPr algn="ctr"/>
              <a:r>
                <a:rPr lang="en-US" sz="2400" b="1" smtClean="0">
                  <a:latin typeface="Times New Roman"/>
                </a:rPr>
                <a:t>10</a:t>
              </a:r>
              <a:endParaRPr lang="en-US" sz="2400" b="1">
                <a:latin typeface="Times New Roman"/>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533400"/>
            <a:ext cx="7239000" cy="3886200"/>
          </a:xfrm>
        </p:spPr>
        <p:txBody>
          <a:bodyPr>
            <a:normAutofit fontScale="90000"/>
          </a:bodyPr>
          <a:lstStyle/>
          <a:p>
            <a:r>
              <a:rPr lang="en-US" dirty="0" smtClean="0"/>
              <a:t>It is okay for the members of the same ethnic group to make racial slurs about themselves, but it is not ok for those who are not in that group to make those same slurs.</a:t>
            </a:r>
            <a:endParaRPr lang="en-US" dirty="0"/>
          </a:p>
        </p:txBody>
      </p:sp>
      <p:graphicFrame>
        <p:nvGraphicFramePr>
          <p:cNvPr id="4" name="TPChart"/>
          <p:cNvGraphicFramePr>
            <a:graphicFrameLocks noChangeAspect="1"/>
          </p:cNvGraphicFramePr>
          <p:nvPr/>
        </p:nvGraphicFramePr>
        <p:xfrm>
          <a:off x="4508500" y="3200400"/>
          <a:ext cx="4572000" cy="3594100"/>
        </p:xfrm>
        <a:graphic>
          <a:graphicData uri="http://schemas.openxmlformats.org/presentationml/2006/ole">
            <p:oleObj spid="_x0000_s1026"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4724400"/>
            <a:ext cx="4114800" cy="14017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7" name="Countdown"/>
          <p:cNvGrpSpPr/>
          <p:nvPr>
            <p:custDataLst>
              <p:tags r:id="rId4"/>
            </p:custDataLst>
          </p:nvPr>
        </p:nvGrpSpPr>
        <p:grpSpPr>
          <a:xfrm>
            <a:off x="7823200" y="958850"/>
            <a:ext cx="1193800" cy="4940300"/>
            <a:chOff x="7975600" y="774700"/>
            <a:chExt cx="1193800" cy="4940300"/>
          </a:xfrm>
        </p:grpSpPr>
        <p:cxnSp>
          <p:nvCxnSpPr>
            <p:cNvPr id="6" name="CDLine"/>
            <p:cNvCxnSpPr/>
            <p:nvPr/>
          </p:nvCxnSpPr>
          <p:spPr>
            <a:xfrm>
              <a:off x="8572500" y="1905000"/>
              <a:ext cx="0" cy="3810000"/>
            </a:xfrm>
            <a:prstGeom prst="line">
              <a:avLst/>
            </a:prstGeom>
            <a:ln w="63500">
              <a:solidFill>
                <a:srgbClr val="000000"/>
              </a:solidFill>
            </a:ln>
          </p:spPr>
          <p:style>
            <a:lnRef idx="1">
              <a:schemeClr val="accent1"/>
            </a:lnRef>
            <a:fillRef idx="0">
              <a:schemeClr val="accent1"/>
            </a:fillRef>
            <a:effectRef idx="0">
              <a:schemeClr val="accent1"/>
            </a:effectRef>
            <a:fontRef idx="minor">
              <a:schemeClr val="tx1"/>
            </a:fontRef>
          </p:style>
        </p:cxnSp>
        <p:sp>
          <p:nvSpPr>
            <p:cNvPr id="5" name="CDBall"/>
            <p:cNvSpPr/>
            <p:nvPr/>
          </p:nvSpPr>
          <p:spPr>
            <a:xfrm>
              <a:off x="7975600" y="774700"/>
              <a:ext cx="1193800" cy="1193800"/>
            </a:xfrm>
            <a:prstGeom prst="star24">
              <a:avLst/>
            </a:prstGeom>
            <a:gradFill flip="none" rotWithShape="1">
              <a:gsLst>
                <a:gs pos="100000">
                  <a:srgbClr val="44B9E8"/>
                </a:gs>
                <a:gs pos="0">
                  <a:srgbClr val="FFFFFF"/>
                </a:gs>
              </a:gsLst>
              <a:path path="rect">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b="1" smtClean="0">
                  <a:solidFill>
                    <a:srgbClr val="000000"/>
                  </a:solidFill>
                  <a:latin typeface="Tahoma"/>
                </a:rPr>
                <a:t>10</a:t>
              </a:r>
              <a:endParaRPr lang="en-US" b="1">
                <a:solidFill>
                  <a:srgbClr val="000000"/>
                </a:solidFill>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685800"/>
            <a:ext cx="8229600" cy="1828799"/>
          </a:xfrm>
        </p:spPr>
        <p:txBody>
          <a:bodyPr>
            <a:normAutofit fontScale="90000"/>
          </a:bodyPr>
          <a:lstStyle/>
          <a:p>
            <a:r>
              <a:rPr lang="en-US" dirty="0" smtClean="0"/>
              <a:t>There is no problem using Native American symbols or likenesses as sports mascots.</a:t>
            </a:r>
            <a:endParaRPr lang="en-US" dirty="0"/>
          </a:p>
        </p:txBody>
      </p:sp>
      <p:graphicFrame>
        <p:nvGraphicFramePr>
          <p:cNvPr id="4" name="TPChart"/>
          <p:cNvGraphicFramePr>
            <a:graphicFrameLocks noChangeAspect="1"/>
          </p:cNvGraphicFramePr>
          <p:nvPr/>
        </p:nvGraphicFramePr>
        <p:xfrm>
          <a:off x="4508500" y="2667000"/>
          <a:ext cx="4572000" cy="4127500"/>
        </p:xfrm>
        <a:graphic>
          <a:graphicData uri="http://schemas.openxmlformats.org/presentationml/2006/ole">
            <p:oleObj spid="_x0000_s2050"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3810000"/>
            <a:ext cx="4114800" cy="23161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10" name="Countdown"/>
          <p:cNvGrpSpPr/>
          <p:nvPr>
            <p:custDataLst>
              <p:tags r:id="rId4"/>
            </p:custDataLst>
          </p:nvPr>
        </p:nvGrpSpPr>
        <p:grpSpPr>
          <a:xfrm>
            <a:off x="8178800" y="5216525"/>
            <a:ext cx="838200" cy="1514475"/>
            <a:chOff x="457200" y="5105400"/>
            <a:chExt cx="838200" cy="1514475"/>
          </a:xfrm>
        </p:grpSpPr>
        <p:sp>
          <p:nvSpPr>
            <p:cNvPr id="9" name="CDGlassBottom"/>
            <p:cNvSpPr/>
            <p:nvPr/>
          </p:nvSpPr>
          <p:spPr>
            <a:xfrm rot="16200000">
              <a:off x="676275" y="6134100"/>
              <a:ext cx="381000" cy="266700"/>
            </a:xfrm>
            <a:prstGeom prst="homePlate">
              <a:avLst/>
            </a:prstGeom>
            <a:solidFill>
              <a:schemeClr val="accent1">
                <a:alpha val="0"/>
              </a:schemeClr>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DGlassTop"/>
            <p:cNvSpPr/>
            <p:nvPr/>
          </p:nvSpPr>
          <p:spPr>
            <a:xfrm rot="5400000">
              <a:off x="676275" y="5753100"/>
              <a:ext cx="381000" cy="266700"/>
            </a:xfrm>
            <a:prstGeom prst="homePlate">
              <a:avLst/>
            </a:prstGeom>
            <a:solidFill>
              <a:schemeClr val="accent1"/>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457200" y="5105400"/>
              <a:ext cx="838200" cy="519112"/>
            </a:xfrm>
            <a:prstGeom prst="rect">
              <a:avLst/>
            </a:prstGeom>
            <a:noFill/>
          </p:spPr>
          <p:txBody>
            <a:bodyPr vert="horz" rtlCol="0">
              <a:noAutofit/>
            </a:bodyPr>
            <a:lstStyle/>
            <a:p>
              <a:pPr algn="ctr"/>
              <a:r>
                <a:rPr lang="en-US" sz="2800" b="1" smtClean="0">
                  <a:latin typeface="Times New Roman"/>
                </a:rPr>
                <a:t>10</a:t>
              </a:r>
              <a:endParaRPr lang="en-US" sz="2800" b="1">
                <a:latin typeface="Times New Roman"/>
              </a:endParaRPr>
            </a:p>
          </p:txBody>
        </p:sp>
        <p:sp>
          <p:nvSpPr>
            <p:cNvPr id="6" name="CDCapTop"/>
            <p:cNvSpPr/>
            <p:nvPr/>
          </p:nvSpPr>
          <p:spPr>
            <a:xfrm>
              <a:off x="600075" y="5534025"/>
              <a:ext cx="533400" cy="152400"/>
            </a:xfrm>
            <a:prstGeom prst="trapezoid">
              <a:avLst/>
            </a:prstGeom>
            <a:gradFill flip="none" rotWithShape="1">
              <a:gsLst>
                <a:gs pos="0">
                  <a:srgbClr val="D6B19C"/>
                </a:gs>
                <a:gs pos="30000">
                  <a:srgbClr val="D49E6C"/>
                </a:gs>
                <a:gs pos="70000">
                  <a:srgbClr val="A65528"/>
                </a:gs>
                <a:gs pos="100000">
                  <a:srgbClr val="663012"/>
                </a:gs>
              </a:gsLst>
              <a:lin ang="5400000" scaled="1"/>
              <a:tileRect/>
            </a:gra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CapBottom"/>
            <p:cNvSpPr/>
            <p:nvPr/>
          </p:nvSpPr>
          <p:spPr>
            <a:xfrm rot="10800000">
              <a:off x="600075" y="6467475"/>
              <a:ext cx="533400" cy="152400"/>
            </a:xfrm>
            <a:prstGeom prst="trapezoid">
              <a:avLst/>
            </a:prstGeom>
            <a:gradFill flip="none" rotWithShape="1">
              <a:gsLst>
                <a:gs pos="0">
                  <a:srgbClr val="D6B19C"/>
                </a:gs>
                <a:gs pos="30000">
                  <a:srgbClr val="D49E6C"/>
                </a:gs>
                <a:gs pos="70000">
                  <a:srgbClr val="A65528"/>
                </a:gs>
                <a:gs pos="100000">
                  <a:srgbClr val="663012"/>
                </a:gs>
              </a:gsLst>
              <a:lin ang="5400000" scaled="1"/>
              <a:tileRect/>
            </a:gra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838200"/>
            <a:ext cx="8229600" cy="990599"/>
          </a:xfrm>
        </p:spPr>
        <p:txBody>
          <a:bodyPr>
            <a:normAutofit fontScale="90000"/>
          </a:bodyPr>
          <a:lstStyle/>
          <a:p>
            <a:r>
              <a:rPr lang="en-US" dirty="0" smtClean="0"/>
              <a:t>I think same sex marriage is fine.</a:t>
            </a:r>
            <a:endParaRPr lang="en-US" dirty="0"/>
          </a:p>
        </p:txBody>
      </p:sp>
      <p:graphicFrame>
        <p:nvGraphicFramePr>
          <p:cNvPr id="4" name="TPChart"/>
          <p:cNvGraphicFramePr>
            <a:graphicFrameLocks noChangeAspect="1"/>
          </p:cNvGraphicFramePr>
          <p:nvPr/>
        </p:nvGraphicFramePr>
        <p:xfrm>
          <a:off x="4508500" y="2743200"/>
          <a:ext cx="4572000" cy="4051300"/>
        </p:xfrm>
        <a:graphic>
          <a:graphicData uri="http://schemas.openxmlformats.org/presentationml/2006/ole">
            <p:oleObj spid="_x0000_s3074"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4114800"/>
            <a:ext cx="4114800" cy="20113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7" name="Countdown"/>
          <p:cNvGrpSpPr/>
          <p:nvPr>
            <p:custDataLst>
              <p:tags r:id="rId4"/>
            </p:custDataLst>
          </p:nvPr>
        </p:nvGrpSpPr>
        <p:grpSpPr>
          <a:xfrm>
            <a:off x="7988300" y="5303837"/>
            <a:ext cx="838200" cy="1236663"/>
            <a:chOff x="7850187" y="5410200"/>
            <a:chExt cx="838200" cy="1236663"/>
          </a:xfrm>
        </p:grpSpPr>
        <p:sp>
          <p:nvSpPr>
            <p:cNvPr id="6" name="CDSH1"/>
            <p:cNvSpPr/>
            <p:nvPr/>
          </p:nvSpPr>
          <p:spPr>
            <a:xfrm rot="5400000">
              <a:off x="7650162" y="5991225"/>
              <a:ext cx="1236663" cy="74613"/>
            </a:xfrm>
            <a:prstGeom prst="moon">
              <a:avLst>
                <a:gd name="adj" fmla="val 74640"/>
              </a:avLst>
            </a:prstGeom>
            <a:gradFill flip="none" rotWithShape="1">
              <a:gsLst>
                <a:gs pos="0">
                  <a:srgbClr val="FFFFFF"/>
                </a:gs>
                <a:gs pos="100000">
                  <a:srgbClr val="FFFFFF">
                    <a:shade val="46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7850187" y="5676900"/>
              <a:ext cx="838200" cy="701675"/>
            </a:xfrm>
            <a:prstGeom prst="rect">
              <a:avLst/>
            </a:prstGeom>
            <a:noFill/>
          </p:spPr>
          <p:txBody>
            <a:bodyPr vert="horz" rtlCol="0" anchor="ctr" anchorCtr="1">
              <a:noAutofit/>
            </a:bodyPr>
            <a:lstStyle/>
            <a:p>
              <a:pPr algn="ctr"/>
              <a:r>
                <a:rPr lang="en-US" sz="4000" smtClean="0">
                  <a:solidFill>
                    <a:srgbClr val="3399FF"/>
                  </a:solidFill>
                  <a:effectLst>
                    <a:prstShdw prst="shdw14" dist="35921" dir="2700000">
                      <a:scrgbClr r="0" g="0" b="0">
                        <a:alpha val="43000"/>
                      </a:scrgbClr>
                    </a:prstShdw>
                  </a:effectLst>
                  <a:latin typeface="Impact"/>
                </a:rPr>
                <a:t>10</a:t>
              </a:r>
              <a:endParaRPr lang="en-US" sz="4000">
                <a:solidFill>
                  <a:srgbClr val="3399FF"/>
                </a:solidFill>
                <a:effectLst>
                  <a:prstShdw prst="shdw14" dist="35921" dir="2700000">
                    <a:scrgbClr r="0" g="0" b="0">
                      <a:alpha val="43000"/>
                    </a:scrgbClr>
                  </a:prstShdw>
                </a:effectLst>
                <a:latin typeface="Impact"/>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1858963"/>
          </a:xfrm>
        </p:spPr>
        <p:txBody>
          <a:bodyPr>
            <a:normAutofit fontScale="90000"/>
          </a:bodyPr>
          <a:lstStyle/>
          <a:p>
            <a:r>
              <a:rPr lang="en-US" dirty="0" smtClean="0"/>
              <a:t>I believe the “Don’t ask, Don’t tell” policy for the military is wrong.</a:t>
            </a:r>
            <a:endParaRPr lang="en-US" dirty="0"/>
          </a:p>
        </p:txBody>
      </p:sp>
      <p:graphicFrame>
        <p:nvGraphicFramePr>
          <p:cNvPr id="4" name="TPChart"/>
          <p:cNvGraphicFramePr>
            <a:graphicFrameLocks noChangeAspect="1"/>
          </p:cNvGraphicFramePr>
          <p:nvPr/>
        </p:nvGraphicFramePr>
        <p:xfrm>
          <a:off x="4648200" y="2743200"/>
          <a:ext cx="3657599" cy="4114799"/>
        </p:xfrm>
        <a:graphic>
          <a:graphicData uri="http://schemas.openxmlformats.org/presentationml/2006/ole">
            <p:oleObj spid="_x0000_s4098"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4419600"/>
            <a:ext cx="4114800" cy="17065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8" name="Countdown"/>
          <p:cNvGrpSpPr/>
          <p:nvPr>
            <p:custDataLst>
              <p:tags r:id="rId4"/>
            </p:custDataLst>
          </p:nvPr>
        </p:nvGrpSpPr>
        <p:grpSpPr>
          <a:xfrm>
            <a:off x="7747000" y="6096000"/>
            <a:ext cx="1270000" cy="635000"/>
            <a:chOff x="7683500" y="5842000"/>
            <a:chExt cx="1270000" cy="635000"/>
          </a:xfrm>
        </p:grpSpPr>
        <p:sp>
          <p:nvSpPr>
            <p:cNvPr id="6" name="CDCube"/>
            <p:cNvSpPr/>
            <p:nvPr/>
          </p:nvSpPr>
          <p:spPr>
            <a:xfrm>
              <a:off x="7683500" y="5842000"/>
              <a:ext cx="1270000" cy="635000"/>
            </a:xfrm>
            <a:prstGeom prst="cube">
              <a:avLst/>
            </a:prstGeom>
            <a:solidFill>
              <a:srgbClr val="3333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7785100" y="6045200"/>
              <a:ext cx="889000" cy="381000"/>
            </a:xfrm>
            <a:prstGeom prst="rect">
              <a:avLst/>
            </a:prstGeom>
            <a:solidFill>
              <a:srgbClr val="800000">
                <a:alpha val="50000"/>
              </a:srgbClr>
            </a:solidFill>
            <a:ln>
              <a:solidFill>
                <a:srgbClr val="000000"/>
              </a:solidFill>
            </a:ln>
          </p:spPr>
          <p:txBody>
            <a:bodyPr vert="horz" rtlCol="0" anchor="ctr" anchorCtr="1">
              <a:noAutofit/>
            </a:bodyPr>
            <a:lstStyle/>
            <a:p>
              <a:pPr algn="ctr"/>
              <a:r>
                <a:rPr lang="en-US" sz="2400" b="1" smtClean="0">
                  <a:solidFill>
                    <a:srgbClr val="FF0000"/>
                  </a:solidFill>
                  <a:latin typeface="Tahoma"/>
                </a:rPr>
                <a:t>:10</a:t>
              </a:r>
              <a:endParaRPr lang="en-US" sz="2400" b="1">
                <a:solidFill>
                  <a:srgbClr val="FF0000"/>
                </a:solidFill>
                <a:latin typeface="Tahoma"/>
              </a:endParaRPr>
            </a:p>
          </p:txBody>
        </p:sp>
        <p:cxnSp>
          <p:nvCxnSpPr>
            <p:cNvPr id="7" name="CDLine"/>
            <p:cNvCxnSpPr/>
            <p:nvPr/>
          </p:nvCxnSpPr>
          <p:spPr>
            <a:xfrm>
              <a:off x="8001000" y="5943600"/>
              <a:ext cx="508000" cy="0"/>
            </a:xfrm>
            <a:prstGeom prst="line">
              <a:avLst/>
            </a:prstGeom>
            <a:ln w="38100"/>
          </p:spPr>
          <p:style>
            <a:lnRef idx="1">
              <a:schemeClr val="accent1"/>
            </a:lnRef>
            <a:fillRef idx="0">
              <a:schemeClr val="accent1"/>
            </a:fillRef>
            <a:effectRef idx="0">
              <a:schemeClr val="accent1"/>
            </a:effectRef>
            <a:fontRef idx="minor">
              <a:schemeClr val="tx1"/>
            </a:fontRef>
          </p:style>
        </p:cxn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3001963"/>
          </a:xfrm>
        </p:spPr>
        <p:txBody>
          <a:bodyPr>
            <a:normAutofit/>
          </a:bodyPr>
          <a:lstStyle/>
          <a:p>
            <a:r>
              <a:rPr lang="en-US" dirty="0" smtClean="0"/>
              <a:t>I believe it is my right to use whatever words I want—even racial slurs—because it is protected by free speech.</a:t>
            </a:r>
            <a:endParaRPr lang="en-US" dirty="0"/>
          </a:p>
        </p:txBody>
      </p:sp>
      <p:graphicFrame>
        <p:nvGraphicFramePr>
          <p:cNvPr id="4" name="TPChart"/>
          <p:cNvGraphicFramePr>
            <a:graphicFrameLocks noChangeAspect="1"/>
          </p:cNvGraphicFramePr>
          <p:nvPr/>
        </p:nvGraphicFramePr>
        <p:xfrm>
          <a:off x="4508500" y="3505200"/>
          <a:ext cx="4572000" cy="3289300"/>
        </p:xfrm>
        <a:graphic>
          <a:graphicData uri="http://schemas.openxmlformats.org/presentationml/2006/ole">
            <p:oleObj spid="_x0000_s5122"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4343400"/>
            <a:ext cx="4114800" cy="17827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7" name="Countdown"/>
          <p:cNvGrpSpPr/>
          <p:nvPr>
            <p:custDataLst>
              <p:tags r:id="rId4"/>
            </p:custDataLst>
          </p:nvPr>
        </p:nvGrpSpPr>
        <p:grpSpPr>
          <a:xfrm>
            <a:off x="7543800" y="5486400"/>
            <a:ext cx="1079500" cy="825500"/>
            <a:chOff x="7747000" y="5715000"/>
            <a:chExt cx="1079500" cy="825500"/>
          </a:xfrm>
        </p:grpSpPr>
        <p:sp>
          <p:nvSpPr>
            <p:cNvPr id="6" name="CDScroll"/>
            <p:cNvSpPr/>
            <p:nvPr/>
          </p:nvSpPr>
          <p:spPr>
            <a:xfrm>
              <a:off x="7747000" y="5715000"/>
              <a:ext cx="1079500" cy="825500"/>
            </a:xfrm>
            <a:prstGeom prst="verticalScroll">
              <a:avLst/>
            </a:prstGeom>
            <a:blipFill>
              <a:blip r:embed="rId8"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7937500" y="5905500"/>
              <a:ext cx="698500" cy="508000"/>
            </a:xfrm>
            <a:prstGeom prst="rect">
              <a:avLst/>
            </a:prstGeom>
            <a:solidFill>
              <a:schemeClr val="bg1">
                <a:alpha val="50000"/>
              </a:schemeClr>
            </a:solidFill>
            <a:ln>
              <a:solidFill>
                <a:schemeClr val="tx1"/>
              </a:solidFill>
            </a:ln>
          </p:spPr>
          <p:txBody>
            <a:bodyPr vert="horz" rtlCol="0" anchor="ctr" anchorCtr="1">
              <a:noAutofit/>
            </a:bodyPr>
            <a:lstStyle/>
            <a:p>
              <a:pPr algn="ctr"/>
              <a:r>
                <a:rPr lang="en-US" sz="3400" b="1" dirty="0" smtClean="0">
                  <a:latin typeface="Old English Text MT"/>
                </a:rPr>
                <a:t>10</a:t>
              </a:r>
              <a:endParaRPr lang="en-US" sz="3400" b="1" dirty="0">
                <a:latin typeface="Old English Text MT"/>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2468563"/>
          </a:xfrm>
        </p:spPr>
        <p:txBody>
          <a:bodyPr>
            <a:normAutofit/>
          </a:bodyPr>
          <a:lstStyle/>
          <a:p>
            <a:r>
              <a:rPr lang="en-US" dirty="0" smtClean="0"/>
              <a:t>I believe that illegal immigrants should be deported from the United States.</a:t>
            </a:r>
            <a:endParaRPr lang="en-US" dirty="0"/>
          </a:p>
        </p:txBody>
      </p:sp>
      <p:graphicFrame>
        <p:nvGraphicFramePr>
          <p:cNvPr id="4" name="TPChart"/>
          <p:cNvGraphicFramePr>
            <a:graphicFrameLocks noChangeAspect="1"/>
          </p:cNvGraphicFramePr>
          <p:nvPr/>
        </p:nvGraphicFramePr>
        <p:xfrm>
          <a:off x="4508500" y="2667000"/>
          <a:ext cx="4572000" cy="4127500"/>
        </p:xfrm>
        <a:graphic>
          <a:graphicData uri="http://schemas.openxmlformats.org/presentationml/2006/ole">
            <p:oleObj spid="_x0000_s6146"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4114800"/>
            <a:ext cx="4114800" cy="20113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7" name="Countdown"/>
          <p:cNvGrpSpPr/>
          <p:nvPr>
            <p:custDataLst>
              <p:tags r:id="rId4"/>
            </p:custDataLst>
          </p:nvPr>
        </p:nvGrpSpPr>
        <p:grpSpPr>
          <a:xfrm>
            <a:off x="8178800" y="6096000"/>
            <a:ext cx="838200" cy="635000"/>
            <a:chOff x="8318500" y="6032500"/>
            <a:chExt cx="838200" cy="635000"/>
          </a:xfrm>
        </p:grpSpPr>
        <p:sp>
          <p:nvSpPr>
            <p:cNvPr id="6" name="CDShape"/>
            <p:cNvSpPr/>
            <p:nvPr/>
          </p:nvSpPr>
          <p:spPr>
            <a:xfrm>
              <a:off x="8318500" y="6032500"/>
              <a:ext cx="838200" cy="609600"/>
            </a:xfrm>
            <a:prstGeom prst="ellipse">
              <a:avLst/>
            </a:prstGeom>
            <a:gradFill flip="none" rotWithShape="1">
              <a:gsLst>
                <a:gs pos="0">
                  <a:srgbClr val="464646"/>
                </a:gs>
                <a:gs pos="100000">
                  <a:srgbClr val="FFFFFF"/>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Text"/>
            <p:cNvSpPr txBox="1"/>
            <p:nvPr/>
          </p:nvSpPr>
          <p:spPr>
            <a:xfrm>
              <a:off x="8318500" y="6032500"/>
              <a:ext cx="838200" cy="635000"/>
            </a:xfrm>
            <a:prstGeom prst="rect">
              <a:avLst/>
            </a:prstGeom>
            <a:noFill/>
          </p:spPr>
          <p:txBody>
            <a:bodyPr vert="horz" rtlCol="0" anchor="ctr" anchorCtr="1">
              <a:noAutofit/>
            </a:bodyPr>
            <a:lstStyle/>
            <a:p>
              <a:pPr algn="ctr"/>
              <a:r>
                <a:rPr lang="en-US" sz="2400" b="1" smtClean="0">
                  <a:solidFill>
                    <a:schemeClr val="bg1"/>
                  </a:solidFill>
                  <a:latin typeface="Tahoma"/>
                </a:rPr>
                <a:t>10</a:t>
              </a:r>
              <a:endParaRPr lang="en-US" sz="2400" b="1">
                <a:solidFill>
                  <a:schemeClr val="bg1"/>
                </a:solidFill>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1630363"/>
          </a:xfrm>
        </p:spPr>
        <p:txBody>
          <a:bodyPr>
            <a:normAutofit fontScale="90000"/>
          </a:bodyPr>
          <a:lstStyle/>
          <a:p>
            <a:r>
              <a:rPr lang="en-US" dirty="0" smtClean="0"/>
              <a:t>There is nothing wrong with same sex couples adopting children.</a:t>
            </a:r>
            <a:endParaRPr lang="en-US" dirty="0"/>
          </a:p>
        </p:txBody>
      </p:sp>
      <p:graphicFrame>
        <p:nvGraphicFramePr>
          <p:cNvPr id="4" name="TPChart"/>
          <p:cNvGraphicFramePr>
            <a:graphicFrameLocks noChangeAspect="1"/>
          </p:cNvGraphicFramePr>
          <p:nvPr/>
        </p:nvGraphicFramePr>
        <p:xfrm>
          <a:off x="4508500" y="2590800"/>
          <a:ext cx="4572000" cy="4203700"/>
        </p:xfrm>
        <a:graphic>
          <a:graphicData uri="http://schemas.openxmlformats.org/presentationml/2006/ole">
            <p:oleObj spid="_x0000_s7170"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3733800"/>
            <a:ext cx="4114800" cy="23923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13" name="Countdown"/>
          <p:cNvGrpSpPr/>
          <p:nvPr>
            <p:custDataLst>
              <p:tags r:id="rId4"/>
            </p:custDataLst>
          </p:nvPr>
        </p:nvGrpSpPr>
        <p:grpSpPr>
          <a:xfrm>
            <a:off x="8220075" y="5337175"/>
            <a:ext cx="796925" cy="1393825"/>
            <a:chOff x="8194675" y="5299075"/>
            <a:chExt cx="796925" cy="1393825"/>
          </a:xfrm>
        </p:grpSpPr>
        <p:sp>
          <p:nvSpPr>
            <p:cNvPr id="12" name="CDCFrame"/>
            <p:cNvSpPr/>
            <p:nvPr/>
          </p:nvSpPr>
          <p:spPr>
            <a:xfrm>
              <a:off x="8420100" y="5803900"/>
              <a:ext cx="190500" cy="4191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CDWick"/>
            <p:cNvCxnSpPr/>
            <p:nvPr/>
          </p:nvCxnSpPr>
          <p:spPr>
            <a:xfrm>
              <a:off x="8509000" y="5686425"/>
              <a:ext cx="0" cy="12700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7" name="CDFlame"/>
            <p:cNvSpPr/>
            <p:nvPr/>
          </p:nvSpPr>
          <p:spPr>
            <a:xfrm rot="10800000">
              <a:off x="8445500" y="5299075"/>
              <a:ext cx="152400" cy="457200"/>
            </a:xfrm>
            <a:custGeom>
              <a:avLst/>
              <a:gdLst/>
              <a:ahLst/>
              <a:cxnLst/>
              <a:rect l="0" t="0" r="0" b="0"/>
              <a:pathLst>
                <a:path w="271528" h="625348">
                  <a:moveTo>
                    <a:pt x="128524" y="0"/>
                  </a:moveTo>
                  <a:cubicBezTo>
                    <a:pt x="241300" y="38100"/>
                    <a:pt x="217424" y="20573"/>
                    <a:pt x="271527" y="128523"/>
                  </a:cubicBezTo>
                  <a:cubicBezTo>
                    <a:pt x="258827" y="299973"/>
                    <a:pt x="249174" y="415797"/>
                    <a:pt x="100077" y="514350"/>
                  </a:cubicBezTo>
                  <a:cubicBezTo>
                    <a:pt x="96774" y="525398"/>
                    <a:pt x="76200" y="625347"/>
                    <a:pt x="57150" y="514350"/>
                  </a:cubicBezTo>
                  <a:cubicBezTo>
                    <a:pt x="53975" y="499998"/>
                    <a:pt x="66675" y="485647"/>
                    <a:pt x="71374" y="471423"/>
                  </a:cubicBezTo>
                  <a:cubicBezTo>
                    <a:pt x="52324" y="355600"/>
                    <a:pt x="66675" y="412750"/>
                    <a:pt x="28575" y="299973"/>
                  </a:cubicBezTo>
                  <a:cubicBezTo>
                    <a:pt x="19050" y="271398"/>
                    <a:pt x="0" y="214248"/>
                    <a:pt x="0" y="214248"/>
                  </a:cubicBezTo>
                  <a:cubicBezTo>
                    <a:pt x="17527" y="109473"/>
                    <a:pt x="28575" y="49148"/>
                    <a:pt x="128524" y="0"/>
                  </a:cubicBezTo>
                  <a:close/>
                </a:path>
              </a:pathLst>
            </a:custGeom>
            <a:gradFill flip="none" rotWithShape="1">
              <a:gsLst>
                <a:gs pos="0">
                  <a:srgbClr val="FFF200"/>
                </a:gs>
                <a:gs pos="45000">
                  <a:srgbClr val="FF7A00"/>
                </a:gs>
                <a:gs pos="70000">
                  <a:srgbClr val="FF0300"/>
                </a:gs>
                <a:gs pos="100000">
                  <a:srgbClr val="4D0808"/>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DStick"/>
            <p:cNvSpPr/>
            <p:nvPr/>
          </p:nvSpPr>
          <p:spPr>
            <a:xfrm>
              <a:off x="8420100" y="5803900"/>
              <a:ext cx="190500" cy="419100"/>
            </a:xfrm>
            <a:prstGeom prst="rect">
              <a:avLst/>
            </a:prstGeom>
            <a:gradFill flip="none" rotWithShape="1">
              <a:gsLst>
                <a:gs pos="0">
                  <a:srgbClr val="2DA2BF"/>
                </a:gs>
                <a:gs pos="100000">
                  <a:srgbClr val="FFFFFF"/>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DHolder"/>
            <p:cNvSpPr/>
            <p:nvPr/>
          </p:nvSpPr>
          <p:spPr>
            <a:xfrm>
              <a:off x="8267700" y="6235700"/>
              <a:ext cx="482600" cy="317500"/>
            </a:xfrm>
            <a:prstGeom prst="hexagon">
              <a:avLst/>
            </a:prstGeom>
            <a:gradFill flip="none" rotWithShape="1">
              <a:gsLst>
                <a:gs pos="0">
                  <a:srgbClr val="808080"/>
                </a:gs>
                <a:gs pos="100000">
                  <a:srgbClr val="FFFFFF"/>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DBase"/>
            <p:cNvSpPr/>
            <p:nvPr/>
          </p:nvSpPr>
          <p:spPr>
            <a:xfrm rot="10800000">
              <a:off x="8242300" y="6565900"/>
              <a:ext cx="533400" cy="127000"/>
            </a:xfrm>
            <a:prstGeom prst="trapezoid">
              <a:avLst/>
            </a:prstGeom>
            <a:gradFill flip="none" rotWithShape="1">
              <a:gsLst>
                <a:gs pos="0">
                  <a:srgbClr val="808080"/>
                </a:gs>
                <a:gs pos="100000">
                  <a:srgbClr val="FFFFFF"/>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DRing"/>
            <p:cNvSpPr/>
            <p:nvPr/>
          </p:nvSpPr>
          <p:spPr>
            <a:xfrm>
              <a:off x="8737600" y="6261100"/>
              <a:ext cx="254000" cy="254000"/>
            </a:xfrm>
            <a:prstGeom prst="donut">
              <a:avLst/>
            </a:prstGeom>
            <a:gradFill flip="none" rotWithShape="1">
              <a:gsLst>
                <a:gs pos="0">
                  <a:srgbClr val="808080"/>
                </a:gs>
                <a:gs pos="100000">
                  <a:srgbClr val="FFFFFF"/>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DText"/>
            <p:cNvSpPr txBox="1"/>
            <p:nvPr/>
          </p:nvSpPr>
          <p:spPr>
            <a:xfrm>
              <a:off x="8194675" y="6165850"/>
              <a:ext cx="635000" cy="381000"/>
            </a:xfrm>
            <a:prstGeom prst="rect">
              <a:avLst/>
            </a:prstGeom>
            <a:noFill/>
          </p:spPr>
          <p:txBody>
            <a:bodyPr vert="horz" rtlCol="0">
              <a:noAutofit/>
            </a:bodyPr>
            <a:lstStyle/>
            <a:p>
              <a:pPr algn="ctr"/>
              <a:r>
                <a:rPr lang="en-US" sz="2400" b="1" smtClean="0">
                  <a:latin typeface="Times New Roman"/>
                </a:rPr>
                <a:t>10</a:t>
              </a:r>
              <a:endParaRPr lang="en-US" sz="2400" b="1">
                <a:latin typeface="Times New Roman"/>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6"/>
            <a:ext cx="8229600" cy="2544763"/>
          </a:xfrm>
        </p:spPr>
        <p:txBody>
          <a:bodyPr>
            <a:normAutofit fontScale="90000"/>
          </a:bodyPr>
          <a:lstStyle/>
          <a:p>
            <a:r>
              <a:rPr lang="en-US" dirty="0" smtClean="0"/>
              <a:t>I believe it is ok for universities to have special admission policies for disadvantaged students. </a:t>
            </a:r>
            <a:endParaRPr lang="en-US" dirty="0"/>
          </a:p>
        </p:txBody>
      </p:sp>
      <p:graphicFrame>
        <p:nvGraphicFramePr>
          <p:cNvPr id="4" name="TPChart"/>
          <p:cNvGraphicFramePr>
            <a:graphicFrameLocks noChangeAspect="1"/>
          </p:cNvGraphicFramePr>
          <p:nvPr/>
        </p:nvGraphicFramePr>
        <p:xfrm>
          <a:off x="4508500" y="3124200"/>
          <a:ext cx="4572000" cy="3670300"/>
        </p:xfrm>
        <a:graphic>
          <a:graphicData uri="http://schemas.openxmlformats.org/presentationml/2006/ole">
            <p:oleObj spid="_x0000_s8194" name="Chart" r:id="rId7" imgW="4572000" imgH="5143500" progId="MSGraph.Chart.8">
              <p:embed followColorScheme="full"/>
            </p:oleObj>
          </a:graphicData>
        </a:graphic>
      </p:graphicFrame>
      <p:sp>
        <p:nvSpPr>
          <p:cNvPr id="3" name="TPAnswers"/>
          <p:cNvSpPr>
            <a:spLocks noGrp="1"/>
          </p:cNvSpPr>
          <p:nvPr>
            <p:ph type="body" idx="1"/>
            <p:custDataLst>
              <p:tags r:id="rId3"/>
            </p:custDataLst>
          </p:nvPr>
        </p:nvSpPr>
        <p:spPr>
          <a:xfrm>
            <a:off x="457200" y="3657600"/>
            <a:ext cx="4114800" cy="2468563"/>
          </a:xfrm>
        </p:spPr>
        <p:txBody>
          <a:bodyPr>
            <a:noAutofit/>
          </a:bodyPr>
          <a:lstStyle/>
          <a:p>
            <a:pPr marL="624078" indent="-514350">
              <a:spcBef>
                <a:spcPct val="20000"/>
              </a:spcBef>
              <a:buFont typeface="Wingdings 3"/>
              <a:buAutoNum type="arabicPeriod"/>
            </a:pPr>
            <a:r>
              <a:rPr lang="en-US" sz="3200" dirty="0" smtClean="0"/>
              <a:t>Yes</a:t>
            </a:r>
          </a:p>
          <a:p>
            <a:pPr marL="624078" indent="-514350">
              <a:spcBef>
                <a:spcPct val="20000"/>
              </a:spcBef>
              <a:buFont typeface="Wingdings 3"/>
              <a:buAutoNum type="arabicPeriod"/>
            </a:pPr>
            <a:r>
              <a:rPr lang="en-US" sz="3200" dirty="0" smtClean="0"/>
              <a:t>No</a:t>
            </a:r>
            <a:endParaRPr lang="en-US" sz="3200" dirty="0"/>
          </a:p>
        </p:txBody>
      </p:sp>
      <p:grpSp>
        <p:nvGrpSpPr>
          <p:cNvPr id="8" name="Countdown"/>
          <p:cNvGrpSpPr/>
          <p:nvPr>
            <p:custDataLst>
              <p:tags r:id="rId4"/>
            </p:custDataLst>
          </p:nvPr>
        </p:nvGrpSpPr>
        <p:grpSpPr>
          <a:xfrm>
            <a:off x="6477000" y="3429000"/>
            <a:ext cx="1854200" cy="2590800"/>
            <a:chOff x="7429500" y="63500"/>
            <a:chExt cx="1854200" cy="2590800"/>
          </a:xfrm>
        </p:grpSpPr>
        <p:sp>
          <p:nvSpPr>
            <p:cNvPr id="7" name="CDSSFrame"/>
            <p:cNvSpPr/>
            <p:nvPr/>
          </p:nvSpPr>
          <p:spPr>
            <a:xfrm>
              <a:off x="7429500" y="63500"/>
              <a:ext cx="635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DSun"/>
            <p:cNvSpPr/>
            <p:nvPr/>
          </p:nvSpPr>
          <p:spPr>
            <a:xfrm>
              <a:off x="7429500" y="63500"/>
              <a:ext cx="838200" cy="838200"/>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DCloud"/>
            <p:cNvSpPr/>
            <p:nvPr/>
          </p:nvSpPr>
          <p:spPr>
            <a:xfrm>
              <a:off x="7429500" y="1333500"/>
              <a:ext cx="1854200" cy="1320800"/>
            </a:xfrm>
            <a:prstGeom prst="cloudCallout">
              <a:avLst/>
            </a:prstGeom>
            <a:solidFill>
              <a:srgbClr val="FFFFFF"/>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smtClean="0">
                  <a:solidFill>
                    <a:srgbClr val="000000"/>
                  </a:solidFill>
                  <a:latin typeface="Tahoma"/>
                </a:rPr>
                <a:t>10 Seconds</a:t>
              </a:r>
            </a:p>
            <a:p>
              <a:pPr algn="ctr"/>
              <a:r>
                <a:rPr lang="en-US" sz="1400" b="1" smtClean="0">
                  <a:solidFill>
                    <a:srgbClr val="000000"/>
                  </a:solidFill>
                  <a:latin typeface="Tahoma"/>
                </a:rPr>
                <a:t>Remaining</a:t>
              </a:r>
              <a:endParaRPr lang="en-US" sz="1400" b="1">
                <a:solidFill>
                  <a:srgbClr val="000000"/>
                </a:solidFill>
                <a:latin typeface="Tahoma"/>
              </a:endParaRPr>
            </a:p>
          </p:txBody>
        </p:sp>
      </p:gr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ADVANCEDSETTINGSVIEW" val="False"/>
  <p:tag name="FIBDISPLAYKEYWORDS" val="True"/>
  <p:tag name="PRRESPONSE4" val="7"/>
  <p:tag name="PRRESPONSE8" val="3"/>
  <p:tag name="POWERPOINTVERSION" val="12.0"/>
  <p:tag name="ANSWERNOWSTYLE" val="-1"/>
  <p:tag name="COUNTDOWNSECONDS" val="10"/>
  <p:tag name="BACKUPMAINTENANCE" val="7"/>
  <p:tag name="AUTOUPDATEALIASES" val="True"/>
  <p:tag name="BUBBLESIZEVISIBLE" val="True"/>
  <p:tag name="CUSTOMCELLFORECOLOR" val="-16777216"/>
  <p:tag name="USESCHEMECOLORS" val="True"/>
  <p:tag name="AUTOSIZEGRID" val="True"/>
  <p:tag name="CHARTLABELS" val="0"/>
  <p:tag name="INCLUDEPPT" val="True"/>
  <p:tag name="ZEROBASED" val="False"/>
  <p:tag name="FIBNUMRESULTS" val="5"/>
  <p:tag name="PRRESPONSE3" val="8"/>
  <p:tag name="PRRESPONSE9" val="2"/>
  <p:tag name="USESECONDARYMONITOR" val="True"/>
  <p:tag name="RESPCOUNTERFORMAT" val="0"/>
  <p:tag name="CHARTVALUEFORMAT" val="0%"/>
  <p:tag name="TEAMSINLEADERBOARD" val="5"/>
  <p:tag name="CUSTOMGRIDBACKCOLOR" val="-2830136"/>
  <p:tag name="DISPLAYDEVICENUMBER" val="True"/>
  <p:tag name="GRIDPOSITION" val="1"/>
  <p:tag name="PARTLISTDEFAULT" val="0"/>
  <p:tag name="AUTOADJUSTPARTRANGE" val="True"/>
  <p:tag name="PRRESPONSE1" val="10"/>
  <p:tag name="PRRESPONSE7" val="4"/>
  <p:tag name="BULLETTYPE" val="3"/>
  <p:tag name="NUMRESPONSES" val="1"/>
  <p:tag name="PARTICIPANTSINLEADERBOARD" val="5"/>
  <p:tag name="CUSTOMCELLBACKCOLOR1" val="-657956"/>
  <p:tag name="GRIDOPACITY" val="90"/>
  <p:tag name="MULTIRESPDIVISOR" val="1"/>
  <p:tag name="CHARTSCALE" val="True"/>
  <p:tag name="PRRESPONSE5" val="6"/>
  <p:tag name="SHOWBARVISIBLE" val="True"/>
  <p:tag name="BACKUPSESSIONS" val="True"/>
  <p:tag name="BUBBLEVALUEFORMAT" val="0.0"/>
  <p:tag name="DISPLAYDEVICEID" val="True"/>
  <p:tag name="CORRECTPOINTVALUE" val="100"/>
  <p:tag name="FIBINCLUDEOTHER" val="True"/>
  <p:tag name="TPVERSION" val="2008"/>
  <p:tag name="REVIEWONLY" val="False"/>
  <p:tag name="CUSTOMCELLBACKCOLOR3" val="-268652"/>
  <p:tag name="RESETCHARTS" val="True"/>
  <p:tag name="PRRESPONSE2" val="9"/>
  <p:tag name="RESPCOUNTERSTYLE" val="-1"/>
  <p:tag name="BUBBLEGROUPING" val="3"/>
  <p:tag name="INCORRECTPOINTVALUE" val="0"/>
  <p:tag name="PRRESPONSE10" val="1"/>
  <p:tag name="MAXRESPONDERS" val="5"/>
  <p:tag name="REALTIMEBACKUP" val="False"/>
  <p:tag name="INPUTSOURCE" val="1"/>
  <p:tag name="CHARTCOLORS" val="0"/>
  <p:tag name="ROTATIONINTERVAL" val="2"/>
  <p:tag name="PRRESPONSE6" val="5"/>
  <p:tag name="FIBDISPLAYRESULTS" val="True"/>
  <p:tag name="COUNTDOWNSTYLE" val="-1"/>
  <p:tag name="GRIDSIZE" val="{Width=800, Height=600}"/>
  <p:tag name="CUSTOMCELLBACKCOLOR4" val="-8355712"/>
  <p:tag name="DELIMITERS" val="3.1"/>
  <p:tag name="INCLUDESESSION" val="True"/>
</p:tagLst>
</file>

<file path=ppt/tags/tag10.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11.xml><?xml version="1.0" encoding="utf-8"?>
<p:tagLst xmlns:a="http://schemas.openxmlformats.org/drawingml/2006/main" xmlns:r="http://schemas.openxmlformats.org/officeDocument/2006/relationships" xmlns:p="http://schemas.openxmlformats.org/presentationml/2006/main">
  <p:tag name="CDTYPE" val="Style_SecondHand"/>
  <p:tag name="CDTIMELIMIT" val="10"/>
  <p:tag name="STYLE" val="9"/>
</p:tagLst>
</file>

<file path=ppt/tags/tag12.xml><?xml version="1.0" encoding="utf-8"?>
<p:tagLst xmlns:a="http://schemas.openxmlformats.org/drawingml/2006/main" xmlns:r="http://schemas.openxmlformats.org/officeDocument/2006/relationships" xmlns:p="http://schemas.openxmlformats.org/presentationml/2006/main">
  <p:tag name="SLIDEGUID" val="5D82D3D43DE14FCF82CAD9EBB94371AA"/>
  <p:tag name="SLIDEID" val="5D82D3D43DE14FCF82CAD9EBB94371AA"/>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13.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14.xml><?xml version="1.0" encoding="utf-8"?>
<p:tagLst xmlns:a="http://schemas.openxmlformats.org/drawingml/2006/main" xmlns:r="http://schemas.openxmlformats.org/officeDocument/2006/relationships" xmlns:p="http://schemas.openxmlformats.org/presentationml/2006/main">
  <p:tag name="CDTYPE" val="Style_Clock"/>
  <p:tag name="STYLE" val="2"/>
</p:tagLst>
</file>

<file path=ppt/tags/tag15.xml><?xml version="1.0" encoding="utf-8"?>
<p:tagLst xmlns:a="http://schemas.openxmlformats.org/drawingml/2006/main" xmlns:r="http://schemas.openxmlformats.org/officeDocument/2006/relationships" xmlns:p="http://schemas.openxmlformats.org/presentationml/2006/main">
  <p:tag name="SLIDEGUID" val="D32DCD8270894947971132882A22762E"/>
  <p:tag name="SLIDEID" val="D32DCD8270894947971132882A22762E"/>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17.xml><?xml version="1.0" encoding="utf-8"?>
<p:tagLst xmlns:a="http://schemas.openxmlformats.org/drawingml/2006/main" xmlns:r="http://schemas.openxmlformats.org/officeDocument/2006/relationships" xmlns:p="http://schemas.openxmlformats.org/presentationml/2006/main">
  <p:tag name="CDTYPE" val="Style_Letter"/>
  <p:tag name="STYLE" val="1"/>
</p:tagLst>
</file>

<file path=ppt/tags/tag18.xml><?xml version="1.0" encoding="utf-8"?>
<p:tagLst xmlns:a="http://schemas.openxmlformats.org/drawingml/2006/main" xmlns:r="http://schemas.openxmlformats.org/officeDocument/2006/relationships" xmlns:p="http://schemas.openxmlformats.org/presentationml/2006/main">
  <p:tag name="SLIDEGUID" val="23EDD399C9EF4A4DB0C6647124453D19"/>
  <p:tag name="SLIDEID" val="23EDD399C9EF4A4DB0C6647124453D19"/>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19.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CDTYPE" val="Style_Gemstone"/>
  <p:tag name="STYLE" val="10"/>
</p:tagLst>
</file>

<file path=ppt/tags/tag21.xml><?xml version="1.0" encoding="utf-8"?>
<p:tagLst xmlns:a="http://schemas.openxmlformats.org/drawingml/2006/main" xmlns:r="http://schemas.openxmlformats.org/officeDocument/2006/relationships" xmlns:p="http://schemas.openxmlformats.org/presentationml/2006/main">
  <p:tag name="SLIDEGUID" val="F2D60128CF1F45A08502F2E527D1B72D"/>
  <p:tag name="SLIDEID" val="F2D60128CF1F45A08502F2E527D1B72D"/>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22.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23.xml><?xml version="1.0" encoding="utf-8"?>
<p:tagLst xmlns:a="http://schemas.openxmlformats.org/drawingml/2006/main" xmlns:r="http://schemas.openxmlformats.org/officeDocument/2006/relationships" xmlns:p="http://schemas.openxmlformats.org/presentationml/2006/main">
  <p:tag name="CDTYPE" val="Style_Candle"/>
  <p:tag name="STYLE" val="5"/>
</p:tagLst>
</file>

<file path=ppt/tags/tag24.xml><?xml version="1.0" encoding="utf-8"?>
<p:tagLst xmlns:a="http://schemas.openxmlformats.org/drawingml/2006/main" xmlns:r="http://schemas.openxmlformats.org/officeDocument/2006/relationships" xmlns:p="http://schemas.openxmlformats.org/presentationml/2006/main">
  <p:tag name="SLIDEGUID" val="6C699C948563462ABD34C27CA50AD142"/>
  <p:tag name="SLIDEID" val="6C699C948563462ABD34C27CA50AD142"/>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25.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26.xml><?xml version="1.0" encoding="utf-8"?>
<p:tagLst xmlns:a="http://schemas.openxmlformats.org/drawingml/2006/main" xmlns:r="http://schemas.openxmlformats.org/officeDocument/2006/relationships" xmlns:p="http://schemas.openxmlformats.org/presentationml/2006/main">
  <p:tag name="CDTYPE" val="Style_Sunset"/>
  <p:tag name="STYLE" val="6"/>
</p:tagLst>
</file>

<file path=ppt/tags/tag27.xml><?xml version="1.0" encoding="utf-8"?>
<p:tagLst xmlns:a="http://schemas.openxmlformats.org/drawingml/2006/main" xmlns:r="http://schemas.openxmlformats.org/officeDocument/2006/relationships" xmlns:p="http://schemas.openxmlformats.org/presentationml/2006/main">
  <p:tag name="SLIDEGUID" val="9B7B1BFFD6D64D89A8EB2B8575828334"/>
  <p:tag name="SLIDEID" val="9B7B1BFFD6D64D89A8EB2B8575828334"/>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28.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29.xml><?xml version="1.0" encoding="utf-8"?>
<p:tagLst xmlns:a="http://schemas.openxmlformats.org/drawingml/2006/main" xmlns:r="http://schemas.openxmlformats.org/officeDocument/2006/relationships" xmlns:p="http://schemas.openxmlformats.org/presentationml/2006/main">
  <p:tag name="CDTYPE" val="Style_NoVote"/>
  <p:tag name="STYLE" val="7"/>
</p:tagLst>
</file>

<file path=ppt/tags/tag3.xml><?xml version="1.0" encoding="utf-8"?>
<p:tagLst xmlns:a="http://schemas.openxmlformats.org/drawingml/2006/main" xmlns:r="http://schemas.openxmlformats.org/officeDocument/2006/relationships" xmlns:p="http://schemas.openxmlformats.org/presentationml/2006/main">
  <p:tag name="SLIDEGUID" val="78A3AD2B0802433DA61994570046F5D7"/>
  <p:tag name="SLIDEID" val="78A3AD2B0802433DA61994570046F5D7"/>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30.xml><?xml version="1.0" encoding="utf-8"?>
<p:tagLst xmlns:a="http://schemas.openxmlformats.org/drawingml/2006/main" xmlns:r="http://schemas.openxmlformats.org/officeDocument/2006/relationships" xmlns:p="http://schemas.openxmlformats.org/presentationml/2006/main">
  <p:tag name="SLIDEGUID" val="22DB7CD0316B4069AF1A4A23AD82FB20"/>
  <p:tag name="SLIDEID" val="22DB7CD0316B4069AF1A4A23AD82FB20"/>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32.xml><?xml version="1.0" encoding="utf-8"?>
<p:tagLst xmlns:a="http://schemas.openxmlformats.org/drawingml/2006/main" xmlns:r="http://schemas.openxmlformats.org/officeDocument/2006/relationships" xmlns:p="http://schemas.openxmlformats.org/presentationml/2006/main">
  <p:tag name="CDTYPE" val="Style_Candle"/>
  <p:tag name="STYLE" val="5"/>
</p:tagLst>
</file>

<file path=ppt/tags/tag4.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5.xml><?xml version="1.0" encoding="utf-8"?>
<p:tagLst xmlns:a="http://schemas.openxmlformats.org/drawingml/2006/main" xmlns:r="http://schemas.openxmlformats.org/officeDocument/2006/relationships" xmlns:p="http://schemas.openxmlformats.org/presentationml/2006/main">
  <p:tag name="CDTYPE" val="Style_BallDrop"/>
  <p:tag name="STYLE" val="0"/>
</p:tagLst>
</file>

<file path=ppt/tags/tag6.xml><?xml version="1.0" encoding="utf-8"?>
<p:tagLst xmlns:a="http://schemas.openxmlformats.org/drawingml/2006/main" xmlns:r="http://schemas.openxmlformats.org/officeDocument/2006/relationships" xmlns:p="http://schemas.openxmlformats.org/presentationml/2006/main">
  <p:tag name="SLIDEGUID" val="8CFA3B8652D2419FAFBD220E7D70E30E"/>
  <p:tag name="SLIDEID" val="8CFA3B8652D2419FAFBD220E7D70E30E"/>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ags/tag7.xml><?xml version="1.0" encoding="utf-8"?>
<p:tagLst xmlns:a="http://schemas.openxmlformats.org/drawingml/2006/main" xmlns:r="http://schemas.openxmlformats.org/officeDocument/2006/relationships" xmlns:p="http://schemas.openxmlformats.org/presentationml/2006/main">
  <p:tag name="ANSWERBULLETS" val="3"/>
  <p:tag name="OLDNUMANSWERS" val="2"/>
  <p:tag name="TEXTLENGTH" val="6"/>
  <p:tag name="FONTSIZE" val="32"/>
  <p:tag name="BULLETTYPE" val="ppBulletArabicPeriod"/>
  <p:tag name="ANSWERTEXT" val="Yes&#10;No"/>
</p:tagLst>
</file>

<file path=ppt/tags/tag8.xml><?xml version="1.0" encoding="utf-8"?>
<p:tagLst xmlns:a="http://schemas.openxmlformats.org/drawingml/2006/main" xmlns:r="http://schemas.openxmlformats.org/officeDocument/2006/relationships" xmlns:p="http://schemas.openxmlformats.org/presentationml/2006/main">
  <p:tag name="CDTYPE" val="Style_Hourglass"/>
  <p:tag name="CDTIMELIMIT" val="10"/>
  <p:tag name="STYLE" val="4"/>
</p:tagLst>
</file>

<file path=ppt/tags/tag9.xml><?xml version="1.0" encoding="utf-8"?>
<p:tagLst xmlns:a="http://schemas.openxmlformats.org/drawingml/2006/main" xmlns:r="http://schemas.openxmlformats.org/officeDocument/2006/relationships" xmlns:p="http://schemas.openxmlformats.org/presentationml/2006/main">
  <p:tag name="SLIDEGUID" val="E72AE34B5FFD4D58B9517A77B093C3F6"/>
  <p:tag name="SLIDEID" val="E72AE34B5FFD4D58B9517A77B093C3F6"/>
  <p:tag name="SLIDEORDER" val="1"/>
  <p:tag name="SLIDETYPE" val="Q"/>
  <p:tag name="DEMOGRAPHIC" val="False"/>
  <p:tag name="TEAMASSIGN" val="False"/>
  <p:tag name="SPEEDSCORING" val="False"/>
  <p:tag name="CORRECTPOINTVALUE" val="100"/>
  <p:tag name="INCORRECTPOINTVALUE" val="0"/>
  <p:tag name="ZEROBASED" val="False"/>
  <p:tag name="QUESTIONALIAS" val="Do you agree?"/>
  <p:tag name="ANSWERSALIAS" val="Yes|smicln|No"/>
  <p:tag name="DELIMITERS" val="3.1"/>
  <p:tag name="VALUEFORMAT" val="0%"/>
  <p:tag name="COUNTDOWNSECONDS" val="1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TotalTime>
  <Words>212</Words>
  <Application>Microsoft Office PowerPoint</Application>
  <PresentationFormat>On-screen Show (4:3)</PresentationFormat>
  <Paragraphs>54</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Concourse</vt:lpstr>
      <vt:lpstr>Microsoft Graph Chart</vt:lpstr>
      <vt:lpstr>Values &amp; Ethics</vt:lpstr>
      <vt:lpstr>It is okay for the members of the same ethnic group to make racial slurs about themselves, but it is not ok for those who are not in that group to make those same slurs.</vt:lpstr>
      <vt:lpstr>There is no problem using Native American symbols or likenesses as sports mascots.</vt:lpstr>
      <vt:lpstr>I think same sex marriage is fine.</vt:lpstr>
      <vt:lpstr>I believe the “Don’t ask, Don’t tell” policy for the military is wrong.</vt:lpstr>
      <vt:lpstr>I believe it is my right to use whatever words I want—even racial slurs—because it is protected by free speech.</vt:lpstr>
      <vt:lpstr>I believe that illegal immigrants should be deported from the United States.</vt:lpstr>
      <vt:lpstr>There is nothing wrong with same sex couples adopting children.</vt:lpstr>
      <vt:lpstr>I believe it is ok for universities to have special admission policies for disadvantaged students. </vt:lpstr>
      <vt:lpstr>Religious holidays should not be celebrated by a public university.</vt:lpstr>
      <vt:lpstr>I believe they should not build a mosque near ground zero.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Tolerance</dc:title>
  <dc:creator>Mike</dc:creator>
  <cp:lastModifiedBy>Sanders, Karla</cp:lastModifiedBy>
  <cp:revision>18</cp:revision>
  <dcterms:created xsi:type="dcterms:W3CDTF">2010-10-20T10:35:12Z</dcterms:created>
  <dcterms:modified xsi:type="dcterms:W3CDTF">2011-03-29T20:49:06Z</dcterms:modified>
</cp:coreProperties>
</file>