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8" r:id="rId11"/>
    <p:sldId id="265" r:id="rId12"/>
    <p:sldId id="266" r:id="rId13"/>
    <p:sldId id="269" r:id="rId14"/>
    <p:sldId id="267" r:id="rId15"/>
    <p:sldId id="270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EAEAEA"/>
    <a:srgbClr val="C0C0C0"/>
    <a:srgbClr val="5F5F5F"/>
    <a:srgbClr val="969696"/>
    <a:srgbClr val="000000"/>
    <a:srgbClr val="C65D2E"/>
    <a:srgbClr val="25165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8D6D02-8801-436F-A274-6459AD57D204}" type="datetimeFigureOut">
              <a:rPr lang="en-US" smtClean="0"/>
              <a:pPr/>
              <a:t>3/30/2011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03E630-7C96-483E-B264-0797F61A954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03E630-7C96-483E-B264-0797F61A954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03E630-7C96-483E-B264-0797F61A954F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03E630-7C96-483E-B264-0797F61A954F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03E630-7C96-483E-B264-0797F61A954F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03E630-7C96-483E-B264-0797F61A954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03E630-7C96-483E-B264-0797F61A954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03E630-7C96-483E-B264-0797F61A954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03E630-7C96-483E-B264-0797F61A954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03E630-7C96-483E-B264-0797F61A954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03E630-7C96-483E-B264-0797F61A954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03E630-7C96-483E-B264-0797F61A954F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03E630-7C96-483E-B264-0797F61A954F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gray">
      <p:bgPr>
        <a:blipFill dpi="0" rotWithShape="0">
          <a:blip r:embed="rId2" cstate="print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304800" y="4953000"/>
            <a:ext cx="8686800" cy="947738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810250"/>
            <a:ext cx="8686800" cy="89535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103" name="Rectangle 31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104" name="Rectangle 32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105" name="Rectangle 3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5B43257-7446-4B2D-BA33-41AD761D25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93F2B9-23D6-43C5-BA1D-CB34DEE952E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37400" y="188913"/>
            <a:ext cx="1768475" cy="64801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28800" y="188913"/>
            <a:ext cx="5156200" cy="64801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27D68C-FF26-462A-B81A-2481DCEB54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323695-2659-416D-AF55-A8B708EC7F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5A9D58-ADED-430C-BB3C-A92B8CF6AA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28800" y="1593850"/>
            <a:ext cx="3462338" cy="50752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43538" y="1593850"/>
            <a:ext cx="3462337" cy="50752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690087-C767-4AF0-8EA4-BB769459C1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8EF59E-CBFA-4EF3-ABBA-BB2EFC54EE8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100DAE-6754-47A2-A876-84F795E419F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F20A79-B4E3-4715-BB58-13F9DEA0B1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2535AC-D308-457C-93AA-A0409D576F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6889B5-37CC-4338-8DC2-D6CA37CD44A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188913"/>
            <a:ext cx="70770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title style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body" idx="1"/>
          </p:nvPr>
        </p:nvSpPr>
        <p:spPr bwMode="white">
          <a:xfrm>
            <a:off x="1828800" y="1593850"/>
            <a:ext cx="7077075" cy="5075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76" name="Rectangle 2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2077" name="Rectangle 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2078" name="Rectangle 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55E7754-CED8-4F6A-9A9B-DE8CAA6609A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5F5F5F"/>
        </a:buClr>
        <a:buSzPct val="75000"/>
        <a:buFont typeface="Wingding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5F5F5F"/>
        </a:buClr>
        <a:buSzPct val="75000"/>
        <a:buFont typeface="Wingdings" pitchFamily="2" charset="2"/>
        <a:buChar char="n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5F5F5F"/>
        </a:buClr>
        <a:buSzPct val="75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5F5F5F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5F5F5F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5F5F5F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5F5F5F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5F5F5F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5F5F5F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ji5_MqicxSo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Note Taking	</a:t>
            </a:r>
            <a:endParaRPr lang="en-US" dirty="0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EIU 1111:  University </a:t>
            </a:r>
            <a:r>
              <a:rPr lang="en-US" dirty="0" smtClean="0"/>
              <a:t>Foundations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Cornell Method</a:t>
            </a:r>
            <a:endParaRPr lang="en-US" dirty="0"/>
          </a:p>
        </p:txBody>
      </p:sp>
      <p:graphicFrame>
        <p:nvGraphicFramePr>
          <p:cNvPr id="4" name="Group 31"/>
          <p:cNvGraphicFramePr>
            <a:graphicFrameLocks noGrp="1"/>
          </p:cNvGraphicFramePr>
          <p:nvPr>
            <p:ph idx="1"/>
          </p:nvPr>
        </p:nvGraphicFramePr>
        <p:xfrm>
          <a:off x="2362200" y="1828800"/>
          <a:ext cx="4572000" cy="4530408"/>
        </p:xfrm>
        <a:graphic>
          <a:graphicData uri="http://schemas.openxmlformats.org/drawingml/2006/table">
            <a:tbl>
              <a:tblPr/>
              <a:tblGrid>
                <a:gridCol w="4572000"/>
              </a:tblGrid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Note Taking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Styles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What is my best style?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Line 32"/>
          <p:cNvSpPr>
            <a:spLocks noChangeShapeType="1"/>
          </p:cNvSpPr>
          <p:nvPr/>
        </p:nvSpPr>
        <p:spPr bwMode="auto">
          <a:xfrm flipV="1">
            <a:off x="3048000" y="1828800"/>
            <a:ext cx="0" cy="4495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" name="Oval 33"/>
          <p:cNvSpPr>
            <a:spLocks noChangeArrowheads="1"/>
          </p:cNvSpPr>
          <p:nvPr/>
        </p:nvSpPr>
        <p:spPr bwMode="auto">
          <a:xfrm>
            <a:off x="2590800" y="2438400"/>
            <a:ext cx="304800" cy="304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Oval 34"/>
          <p:cNvSpPr>
            <a:spLocks noChangeArrowheads="1"/>
          </p:cNvSpPr>
          <p:nvPr/>
        </p:nvSpPr>
        <p:spPr bwMode="auto">
          <a:xfrm>
            <a:off x="2514600" y="6096000"/>
            <a:ext cx="304800" cy="304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9" name="Straight Connector 8"/>
          <p:cNvCxnSpPr/>
          <p:nvPr/>
        </p:nvCxnSpPr>
        <p:spPr bwMode="auto">
          <a:xfrm rot="5400000">
            <a:off x="1943100" y="3924300"/>
            <a:ext cx="4038600" cy="0"/>
          </a:xfrm>
          <a:prstGeom prst="line">
            <a:avLst/>
          </a:prstGeom>
          <a:ln>
            <a:headEnd type="stealth" w="med" len="med"/>
            <a:tailEnd type="stealth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 bwMode="auto">
          <a:xfrm>
            <a:off x="2590800" y="5867400"/>
            <a:ext cx="4191000" cy="158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114800" y="1905000"/>
            <a:ext cx="2819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 Taking Styles:</a:t>
            </a:r>
          </a:p>
          <a:p>
            <a:r>
              <a:rPr lang="en-US" dirty="0" smtClean="0"/>
              <a:t>Different styles a person can use based upon learning styles:</a:t>
            </a:r>
          </a:p>
          <a:p>
            <a:pPr>
              <a:buFontTx/>
              <a:buChar char="-"/>
            </a:pPr>
            <a:r>
              <a:rPr lang="en-US" dirty="0" smtClean="0"/>
              <a:t>Summary</a:t>
            </a:r>
          </a:p>
          <a:p>
            <a:pPr>
              <a:buFontTx/>
              <a:buChar char="-"/>
            </a:pPr>
            <a:r>
              <a:rPr lang="en-US" dirty="0" smtClean="0"/>
              <a:t>Outline</a:t>
            </a:r>
          </a:p>
          <a:p>
            <a:pPr>
              <a:buFontTx/>
              <a:buChar char="-"/>
            </a:pPr>
            <a:r>
              <a:rPr lang="en-US" dirty="0" smtClean="0"/>
              <a:t>Cornell</a:t>
            </a:r>
          </a:p>
          <a:p>
            <a:pPr>
              <a:buFontTx/>
              <a:buChar char="-"/>
            </a:pPr>
            <a:r>
              <a:rPr lang="en-US" dirty="0" smtClean="0"/>
              <a:t>Question</a:t>
            </a:r>
          </a:p>
          <a:p>
            <a:pPr>
              <a:buFontTx/>
              <a:buChar char="-"/>
            </a:pPr>
            <a:r>
              <a:rPr lang="en-US" dirty="0" smtClean="0"/>
              <a:t>Concept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Technique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Similar to the Cornell Method</a:t>
            </a:r>
          </a:p>
          <a:p>
            <a:r>
              <a:rPr lang="en-US" dirty="0" smtClean="0"/>
              <a:t>Questions, instead of key phrases</a:t>
            </a:r>
          </a:p>
          <a:p>
            <a:r>
              <a:rPr lang="en-US" dirty="0" smtClean="0"/>
              <a:t>Prep for Test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 Maps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Visual Tool</a:t>
            </a:r>
          </a:p>
          <a:p>
            <a:pPr lvl="1"/>
            <a:r>
              <a:rPr lang="en-US" dirty="0" smtClean="0"/>
              <a:t>Used during or after lectures</a:t>
            </a:r>
          </a:p>
          <a:p>
            <a:pPr lvl="1"/>
            <a:r>
              <a:rPr lang="en-US" dirty="0" smtClean="0"/>
              <a:t>For visual learning</a:t>
            </a:r>
          </a:p>
          <a:p>
            <a:pPr lvl="1"/>
            <a:r>
              <a:rPr lang="en-US" dirty="0" smtClean="0"/>
              <a:t>Don’t spend too much time on being creative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 Maps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3200400" y="2362200"/>
            <a:ext cx="1447800" cy="15240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Good</a:t>
            </a: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Listener in lecture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Oval 4"/>
          <p:cNvSpPr/>
          <p:nvPr/>
        </p:nvSpPr>
        <p:spPr bwMode="auto">
          <a:xfrm>
            <a:off x="5562600" y="1828800"/>
            <a:ext cx="990600" cy="11430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Get rest</a:t>
            </a:r>
          </a:p>
        </p:txBody>
      </p:sp>
      <p:sp>
        <p:nvSpPr>
          <p:cNvPr id="6" name="Oval 5"/>
          <p:cNvSpPr/>
          <p:nvPr/>
        </p:nvSpPr>
        <p:spPr bwMode="auto">
          <a:xfrm>
            <a:off x="5791200" y="3657600"/>
            <a:ext cx="1981200" cy="12192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Avoid Distractions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1447800" y="4191000"/>
            <a:ext cx="1752600" cy="1371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Take notes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4800" y="38100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Legible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28600" y="5562600"/>
            <a:ext cx="121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Key Ideas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657600" y="4800600"/>
            <a:ext cx="1447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/>
              <a:t>Listen for test possibilities</a:t>
            </a:r>
            <a:endParaRPr lang="en-US" sz="1800" dirty="0"/>
          </a:p>
        </p:txBody>
      </p:sp>
      <p:sp>
        <p:nvSpPr>
          <p:cNvPr id="11" name="TextBox 10"/>
          <p:cNvSpPr txBox="1"/>
          <p:nvPr/>
        </p:nvSpPr>
        <p:spPr>
          <a:xfrm>
            <a:off x="1981200" y="6019800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Summarize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3200400" y="5029200"/>
            <a:ext cx="762000" cy="22860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 bwMode="auto">
          <a:xfrm rot="16200000" flipH="1">
            <a:off x="2324100" y="5829300"/>
            <a:ext cx="609600" cy="7620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 bwMode="auto">
          <a:xfrm rot="10800000">
            <a:off x="1371600" y="4114800"/>
            <a:ext cx="457200" cy="15240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 bwMode="auto">
          <a:xfrm rot="5400000">
            <a:off x="990600" y="5181600"/>
            <a:ext cx="533400" cy="53340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4" idx="3"/>
          </p:cNvCxnSpPr>
          <p:nvPr/>
        </p:nvCxnSpPr>
        <p:spPr bwMode="auto">
          <a:xfrm rot="5400000">
            <a:off x="2775721" y="3630495"/>
            <a:ext cx="604184" cy="669226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endCxn id="5" idx="2"/>
          </p:cNvCxnSpPr>
          <p:nvPr/>
        </p:nvCxnSpPr>
        <p:spPr bwMode="auto">
          <a:xfrm flipV="1">
            <a:off x="4555426" y="2400300"/>
            <a:ext cx="1007174" cy="41910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 bwMode="auto">
          <a:xfrm>
            <a:off x="4555426" y="3505200"/>
            <a:ext cx="1311974" cy="45720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7010400" y="16002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/>
              <a:t>Regular Sleep</a:t>
            </a:r>
            <a:endParaRPr lang="en-US" sz="1800" dirty="0"/>
          </a:p>
        </p:txBody>
      </p:sp>
      <p:sp>
        <p:nvSpPr>
          <p:cNvPr id="29" name="TextBox 28"/>
          <p:cNvSpPr txBox="1"/>
          <p:nvPr/>
        </p:nvSpPr>
        <p:spPr>
          <a:xfrm>
            <a:off x="3733800" y="16002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/>
              <a:t>Naps</a:t>
            </a:r>
            <a:endParaRPr lang="en-US" sz="1800" dirty="0"/>
          </a:p>
        </p:txBody>
      </p:sp>
      <p:sp>
        <p:nvSpPr>
          <p:cNvPr id="30" name="TextBox 29"/>
          <p:cNvSpPr txBox="1"/>
          <p:nvPr/>
        </p:nvSpPr>
        <p:spPr>
          <a:xfrm>
            <a:off x="7467600" y="28194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/>
              <a:t>Shut out noise</a:t>
            </a:r>
            <a:endParaRPr lang="en-US" sz="1800" dirty="0"/>
          </a:p>
        </p:txBody>
      </p:sp>
      <p:sp>
        <p:nvSpPr>
          <p:cNvPr id="31" name="TextBox 30"/>
          <p:cNvSpPr txBox="1"/>
          <p:nvPr/>
        </p:nvSpPr>
        <p:spPr>
          <a:xfrm>
            <a:off x="7467600" y="50292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/>
              <a:t>Sit near Front</a:t>
            </a:r>
            <a:endParaRPr lang="en-US" sz="1800" dirty="0"/>
          </a:p>
        </p:txBody>
      </p:sp>
      <p:sp>
        <p:nvSpPr>
          <p:cNvPr id="32" name="TextBox 31"/>
          <p:cNvSpPr txBox="1"/>
          <p:nvPr/>
        </p:nvSpPr>
        <p:spPr>
          <a:xfrm>
            <a:off x="5943600" y="55626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/>
              <a:t>Eat Breakfast</a:t>
            </a:r>
            <a:endParaRPr lang="en-US" sz="1800" dirty="0"/>
          </a:p>
        </p:txBody>
      </p:sp>
      <p:cxnSp>
        <p:nvCxnSpPr>
          <p:cNvPr id="33" name="Straight Arrow Connector 32"/>
          <p:cNvCxnSpPr/>
          <p:nvPr/>
        </p:nvCxnSpPr>
        <p:spPr bwMode="auto">
          <a:xfrm flipV="1">
            <a:off x="6553200" y="1905000"/>
            <a:ext cx="762000" cy="26670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 bwMode="auto">
          <a:xfrm rot="10800000">
            <a:off x="4724400" y="1905000"/>
            <a:ext cx="838200" cy="30480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 bwMode="auto">
          <a:xfrm flipV="1">
            <a:off x="6858000" y="3200400"/>
            <a:ext cx="1007174" cy="41910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endCxn id="31" idx="0"/>
          </p:cNvCxnSpPr>
          <p:nvPr/>
        </p:nvCxnSpPr>
        <p:spPr bwMode="auto">
          <a:xfrm rot="16200000" flipH="1">
            <a:off x="7581900" y="4419600"/>
            <a:ext cx="800100" cy="41910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endCxn id="32" idx="0"/>
          </p:cNvCxnSpPr>
          <p:nvPr/>
        </p:nvCxnSpPr>
        <p:spPr bwMode="auto">
          <a:xfrm rot="16200000" flipH="1">
            <a:off x="6286500" y="5181600"/>
            <a:ext cx="723900" cy="3810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Master Note-Taking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Clearly Identify the Class</a:t>
            </a:r>
          </a:p>
          <a:p>
            <a:r>
              <a:rPr lang="en-US" dirty="0" smtClean="0"/>
              <a:t>Reduce to Key Ideas</a:t>
            </a:r>
          </a:p>
          <a:p>
            <a:r>
              <a:rPr lang="en-US" dirty="0" smtClean="0"/>
              <a:t>Take Notes from all Relevant Input</a:t>
            </a:r>
          </a:p>
          <a:p>
            <a:r>
              <a:rPr lang="en-US" dirty="0" smtClean="0"/>
              <a:t>Don’t Erase Mistakes</a:t>
            </a:r>
          </a:p>
          <a:p>
            <a:r>
              <a:rPr lang="en-US" dirty="0" smtClean="0"/>
              <a:t>Abbreviate</a:t>
            </a:r>
          </a:p>
          <a:p>
            <a:r>
              <a:rPr lang="en-US" dirty="0" smtClean="0"/>
              <a:t>Review Notes Often</a:t>
            </a:r>
          </a:p>
          <a:p>
            <a:r>
              <a:rPr lang="en-US" dirty="0" smtClean="0"/>
              <a:t>Tape Lectures Selectively</a:t>
            </a:r>
          </a:p>
          <a:p>
            <a:r>
              <a:rPr lang="en-US" dirty="0" smtClean="0"/>
              <a:t>Organize</a:t>
            </a:r>
          </a:p>
          <a:p>
            <a:r>
              <a:rPr lang="en-US" dirty="0" smtClean="0"/>
              <a:t>Request Feedback about your Notes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93850"/>
            <a:ext cx="8524875" cy="1835150"/>
          </a:xfrm>
        </p:spPr>
        <p:txBody>
          <a:bodyPr/>
          <a:lstStyle/>
          <a:p>
            <a:pPr>
              <a:buNone/>
            </a:pPr>
            <a:r>
              <a:rPr lang="en-US" sz="2000" dirty="0" smtClean="0">
                <a:hlinkClick r:id="rId2"/>
              </a:rPr>
              <a:t>http://www.youtube.com/watch?v=ji5_MqicxSo</a:t>
            </a:r>
            <a:endParaRPr lang="en-US" sz="2000" dirty="0" smtClean="0"/>
          </a:p>
          <a:p>
            <a:pPr>
              <a:buNone/>
            </a:pPr>
            <a:endParaRPr lang="en-US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Making the most of Lectures</a:t>
            </a:r>
          </a:p>
          <a:p>
            <a:r>
              <a:rPr lang="en-US" dirty="0" smtClean="0"/>
              <a:t>Taking Notes</a:t>
            </a:r>
          </a:p>
          <a:p>
            <a:r>
              <a:rPr lang="en-US" dirty="0" smtClean="0"/>
              <a:t>Practicing </a:t>
            </a:r>
            <a:r>
              <a:rPr lang="en-US" dirty="0" smtClean="0">
                <a:sym typeface="Wingdings" pitchFamily="2" charset="2"/>
              </a:rPr>
              <a:t>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Commit to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Anticipate</a:t>
            </a:r>
          </a:p>
          <a:p>
            <a:r>
              <a:rPr lang="en-US" dirty="0" smtClean="0"/>
              <a:t>Be on Time</a:t>
            </a:r>
          </a:p>
          <a:p>
            <a:r>
              <a:rPr lang="en-US" dirty="0" smtClean="0"/>
              <a:t>Don’t Miss Classes</a:t>
            </a:r>
          </a:p>
          <a:p>
            <a:r>
              <a:rPr lang="en-US" dirty="0" smtClean="0"/>
              <a:t>Do the Assignments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Concentrate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Minimize Distractions</a:t>
            </a:r>
          </a:p>
          <a:p>
            <a:r>
              <a:rPr lang="en-US" dirty="0" smtClean="0"/>
              <a:t>Listen Actively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 Ideas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Paraphrase what you hear</a:t>
            </a:r>
          </a:p>
          <a:p>
            <a:r>
              <a:rPr lang="en-US" dirty="0" smtClean="0"/>
              <a:t>Relate key ideas to what you already know</a:t>
            </a:r>
          </a:p>
          <a:p>
            <a:r>
              <a:rPr lang="en-US" dirty="0" smtClean="0"/>
              <a:t>Make a note of unknown words</a:t>
            </a:r>
          </a:p>
          <a:p>
            <a:r>
              <a:rPr lang="en-US" dirty="0" smtClean="0"/>
              <a:t>Own your confusion</a:t>
            </a:r>
          </a:p>
          <a:p>
            <a:r>
              <a:rPr lang="en-US" dirty="0" smtClean="0"/>
              <a:t>Get involved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 Taking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 YOUR style</a:t>
            </a:r>
          </a:p>
          <a:p>
            <a:r>
              <a:rPr lang="en-US" dirty="0" smtClean="0"/>
              <a:t>Choose the best method</a:t>
            </a:r>
          </a:p>
          <a:p>
            <a:pPr lvl="1"/>
            <a:r>
              <a:rPr lang="en-US" dirty="0" smtClean="0"/>
              <a:t>Summary Method</a:t>
            </a:r>
          </a:p>
          <a:p>
            <a:pPr lvl="1"/>
            <a:r>
              <a:rPr lang="en-US" dirty="0" smtClean="0"/>
              <a:t>Outline Method</a:t>
            </a:r>
          </a:p>
          <a:p>
            <a:pPr lvl="1"/>
            <a:r>
              <a:rPr lang="en-US" dirty="0" smtClean="0"/>
              <a:t>Cornell Method</a:t>
            </a:r>
          </a:p>
          <a:p>
            <a:pPr lvl="1"/>
            <a:r>
              <a:rPr lang="en-US" dirty="0" smtClean="0"/>
              <a:t>Question Technique</a:t>
            </a:r>
          </a:p>
          <a:p>
            <a:pPr lvl="1"/>
            <a:r>
              <a:rPr lang="en-US" dirty="0" smtClean="0"/>
              <a:t>Concept Maps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Monitor the lecture</a:t>
            </a:r>
          </a:p>
          <a:p>
            <a:r>
              <a:rPr lang="en-US" dirty="0" smtClean="0"/>
              <a:t>Summarize what is said</a:t>
            </a:r>
          </a:p>
          <a:p>
            <a:r>
              <a:rPr lang="en-US" dirty="0" smtClean="0"/>
              <a:t>Translate </a:t>
            </a:r>
          </a:p>
          <a:p>
            <a:r>
              <a:rPr lang="en-US" dirty="0" smtClean="0"/>
              <a:t>Time consuming</a:t>
            </a:r>
          </a:p>
          <a:p>
            <a:r>
              <a:rPr lang="en-US" dirty="0" smtClean="0"/>
              <a:t>Auditory learning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Summarizes Key Point (headings)</a:t>
            </a:r>
          </a:p>
          <a:p>
            <a:pPr lvl="1"/>
            <a:r>
              <a:rPr lang="en-US" dirty="0" smtClean="0"/>
              <a:t>Don’t have to follow standard outline formulas – don’t get distracted</a:t>
            </a:r>
          </a:p>
          <a:p>
            <a:pPr lvl="1"/>
            <a:r>
              <a:rPr lang="en-US" dirty="0" smtClean="0"/>
              <a:t>Shows relationships</a:t>
            </a:r>
          </a:p>
          <a:p>
            <a:pPr lvl="1"/>
            <a:r>
              <a:rPr lang="en-US" dirty="0" smtClean="0"/>
              <a:t>Great study prep tool</a:t>
            </a:r>
          </a:p>
          <a:p>
            <a:r>
              <a:rPr lang="en-US" dirty="0" smtClean="0"/>
              <a:t>Analysis and Critical Thinking Learners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Cornell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Divide paper into 3 sections</a:t>
            </a:r>
          </a:p>
          <a:p>
            <a:pPr lvl="1"/>
            <a:r>
              <a:rPr lang="en-US" dirty="0" smtClean="0"/>
              <a:t>Right side – notes during class</a:t>
            </a:r>
          </a:p>
          <a:p>
            <a:pPr lvl="1"/>
            <a:r>
              <a:rPr lang="en-US" dirty="0" smtClean="0"/>
              <a:t>Left side – Heading/questions – after class</a:t>
            </a:r>
          </a:p>
          <a:p>
            <a:pPr lvl="1"/>
            <a:r>
              <a:rPr lang="en-US" dirty="0" smtClean="0"/>
              <a:t>Bottom – summary/questions/comments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1140842">
  <a:themeElements>
    <a:clrScheme name="Default Design 1">
      <a:dk1>
        <a:srgbClr val="080808"/>
      </a:dk1>
      <a:lt1>
        <a:srgbClr val="74C8E6"/>
      </a:lt1>
      <a:dk2>
        <a:srgbClr val="000000"/>
      </a:dk2>
      <a:lt2>
        <a:srgbClr val="080808"/>
      </a:lt2>
      <a:accent1>
        <a:srgbClr val="68A2B6"/>
      </a:accent1>
      <a:accent2>
        <a:srgbClr val="4192BF"/>
      </a:accent2>
      <a:accent3>
        <a:srgbClr val="BCE0F0"/>
      </a:accent3>
      <a:accent4>
        <a:srgbClr val="060606"/>
      </a:accent4>
      <a:accent5>
        <a:srgbClr val="B9CED7"/>
      </a:accent5>
      <a:accent6>
        <a:srgbClr val="3A84AD"/>
      </a:accent6>
      <a:hlink>
        <a:srgbClr val="3963AF"/>
      </a:hlink>
      <a:folHlink>
        <a:srgbClr val="000066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80808"/>
        </a:dk1>
        <a:lt1>
          <a:srgbClr val="74C8E6"/>
        </a:lt1>
        <a:dk2>
          <a:srgbClr val="000000"/>
        </a:dk2>
        <a:lt2>
          <a:srgbClr val="080808"/>
        </a:lt2>
        <a:accent1>
          <a:srgbClr val="68A2B6"/>
        </a:accent1>
        <a:accent2>
          <a:srgbClr val="4192BF"/>
        </a:accent2>
        <a:accent3>
          <a:srgbClr val="BCE0F0"/>
        </a:accent3>
        <a:accent4>
          <a:srgbClr val="060606"/>
        </a:accent4>
        <a:accent5>
          <a:srgbClr val="B9CED7"/>
        </a:accent5>
        <a:accent6>
          <a:srgbClr val="3A84AD"/>
        </a:accent6>
        <a:hlink>
          <a:srgbClr val="3963AF"/>
        </a:hlink>
        <a:folHlink>
          <a:srgbClr val="0000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01140842</Template>
  <TotalTime>66</TotalTime>
  <Words>294</Words>
  <Application>Microsoft Office PowerPoint</Application>
  <PresentationFormat>On-screen Show (4:3)</PresentationFormat>
  <Paragraphs>103</Paragraphs>
  <Slides>15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01140842</vt:lpstr>
      <vt:lpstr>Note Taking </vt:lpstr>
      <vt:lpstr>Agenda </vt:lpstr>
      <vt:lpstr>Commit to Class</vt:lpstr>
      <vt:lpstr>Concentrate </vt:lpstr>
      <vt:lpstr>Connect Ideas </vt:lpstr>
      <vt:lpstr>Note Taking</vt:lpstr>
      <vt:lpstr>Summary Method</vt:lpstr>
      <vt:lpstr>Outline Method</vt:lpstr>
      <vt:lpstr>Cornell Method</vt:lpstr>
      <vt:lpstr>Cornell Method</vt:lpstr>
      <vt:lpstr>Question Technique</vt:lpstr>
      <vt:lpstr>Concept Maps</vt:lpstr>
      <vt:lpstr>Concept Maps</vt:lpstr>
      <vt:lpstr>Master Note-Taking</vt:lpstr>
      <vt:lpstr>Let’s Practice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Joshua</dc:creator>
  <cp:lastModifiedBy>Sanders, Karla</cp:lastModifiedBy>
  <cp:revision>14</cp:revision>
  <dcterms:created xsi:type="dcterms:W3CDTF">2010-04-27T00:44:36Z</dcterms:created>
  <dcterms:modified xsi:type="dcterms:W3CDTF">2011-03-30T15:13:16Z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TC011408421033</vt:lpwstr>
  </property>
</Properties>
</file>