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6" r:id="rId2"/>
    <p:sldId id="259" r:id="rId3"/>
    <p:sldId id="260" r:id="rId4"/>
    <p:sldId id="261" r:id="rId5"/>
    <p:sldId id="262" r:id="rId6"/>
    <p:sldId id="263" r:id="rId7"/>
    <p:sldId id="271" r:id="rId8"/>
    <p:sldId id="257" r:id="rId9"/>
    <p:sldId id="258" r:id="rId10"/>
    <p:sldId id="264" r:id="rId11"/>
    <p:sldId id="272" r:id="rId12"/>
    <p:sldId id="265" r:id="rId13"/>
    <p:sldId id="266" r:id="rId14"/>
    <p:sldId id="268" r:id="rId15"/>
    <p:sldId id="269" r:id="rId16"/>
    <p:sldId id="270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3A3E67C-209E-4EFD-8884-7CCE554FEA0E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E479AF-A961-4CE5-8772-87470CE01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86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7682-6AC7-4A33-952D-0BB6DB4F6FEA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22B8C-3F08-4886-A6CB-E0A571ED51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7682-6AC7-4A33-952D-0BB6DB4F6FEA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2B8C-3F08-4886-A6CB-E0A571ED51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8522B8C-3F08-4886-A6CB-E0A571ED51D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7682-6AC7-4A33-952D-0BB6DB4F6FEA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7682-6AC7-4A33-952D-0BB6DB4F6FEA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8522B8C-3F08-4886-A6CB-E0A571ED51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7682-6AC7-4A33-952D-0BB6DB4F6FEA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22B8C-3F08-4886-A6CB-E0A571ED51D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1ED7682-6AC7-4A33-952D-0BB6DB4F6FEA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2B8C-3F08-4886-A6CB-E0A571ED51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7682-6AC7-4A33-952D-0BB6DB4F6FEA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8522B8C-3F08-4886-A6CB-E0A571ED51D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7682-6AC7-4A33-952D-0BB6DB4F6FEA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8522B8C-3F08-4886-A6CB-E0A571ED51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7682-6AC7-4A33-952D-0BB6DB4F6FEA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522B8C-3F08-4886-A6CB-E0A571ED51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22B8C-3F08-4886-A6CB-E0A571ED51D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7682-6AC7-4A33-952D-0BB6DB4F6FEA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8522B8C-3F08-4886-A6CB-E0A571ED51D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1ED7682-6AC7-4A33-952D-0BB6DB4F6FEA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1ED7682-6AC7-4A33-952D-0BB6DB4F6FEA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22B8C-3F08-4886-A6CB-E0A571ED51DA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nBwfZZvjK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ave0ZOC47U&amp;list=UUqA0jUAH_7QkB2o2typ3Fp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Brian Gorman</a:t>
            </a:r>
          </a:p>
          <a:p>
            <a:r>
              <a:rPr lang="en-US" dirty="0" smtClean="0"/>
              <a:t>Assistant Director, SSC</a:t>
            </a:r>
          </a:p>
          <a:p>
            <a:r>
              <a:rPr lang="en-US" dirty="0" smtClean="0"/>
              <a:t>Eastern Illinois University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 and Goal Setting </a:t>
            </a:r>
            <a:br>
              <a:rPr lang="en-US" dirty="0" smtClean="0"/>
            </a:br>
            <a:r>
              <a:rPr lang="en-US" dirty="0" smtClean="0"/>
              <a:t>Procrastination</a:t>
            </a:r>
            <a:br>
              <a:rPr lang="en-US" dirty="0" smtClean="0"/>
            </a:br>
            <a:r>
              <a:rPr lang="en-US" dirty="0" smtClean="0"/>
              <a:t>Study/Test-Taking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19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your own SMART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Life Role: student</a:t>
            </a:r>
          </a:p>
          <a:p>
            <a:r>
              <a:rPr lang="en-US" dirty="0" smtClean="0"/>
              <a:t>Create a SMART goal</a:t>
            </a:r>
          </a:p>
          <a:p>
            <a:r>
              <a:rPr lang="en-US" dirty="0" smtClean="0"/>
              <a:t>Create a list of things you can do to achieve the goal by your deadline – BE DELIBERATE!!</a:t>
            </a:r>
          </a:p>
          <a:p>
            <a:endParaRPr lang="en-US" dirty="0"/>
          </a:p>
          <a:p>
            <a:r>
              <a:rPr lang="en-US" dirty="0" smtClean="0"/>
              <a:t>Short term ( 1-2 weeks)</a:t>
            </a:r>
          </a:p>
          <a:p>
            <a:r>
              <a:rPr lang="en-US" dirty="0" smtClean="0"/>
              <a:t>Middle (this semester, one year)</a:t>
            </a:r>
          </a:p>
          <a:p>
            <a:r>
              <a:rPr lang="en-US" dirty="0" smtClean="0"/>
              <a:t>Long term (graduation and beyond)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06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Life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Complete a life plan for your role as a student</a:t>
            </a:r>
          </a:p>
          <a:p>
            <a:endParaRPr lang="en-US" dirty="0" smtClean="0"/>
          </a:p>
          <a:p>
            <a:r>
              <a:rPr lang="en-US" dirty="0" smtClean="0"/>
              <a:t>My Dream: Do you have a dream? If not, “I’m searching”</a:t>
            </a:r>
          </a:p>
          <a:p>
            <a:endParaRPr lang="en-US" dirty="0" smtClean="0"/>
          </a:p>
          <a:p>
            <a:r>
              <a:rPr lang="en-US" dirty="0" smtClean="0"/>
              <a:t>My Role: Student</a:t>
            </a:r>
          </a:p>
          <a:p>
            <a:endParaRPr lang="en-US" dirty="0" smtClean="0"/>
          </a:p>
          <a:p>
            <a:r>
              <a:rPr lang="en-US" dirty="0" smtClean="0"/>
              <a:t>My Long-Term Goals</a:t>
            </a:r>
          </a:p>
          <a:p>
            <a:endParaRPr lang="en-US" dirty="0" smtClean="0"/>
          </a:p>
          <a:p>
            <a:r>
              <a:rPr lang="en-US" dirty="0" smtClean="0"/>
              <a:t>My Short-Term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088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Procrastination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all procrastinate, you’re not special</a:t>
            </a:r>
          </a:p>
          <a:p>
            <a:endParaRPr lang="en-US" dirty="0" smtClean="0"/>
          </a:p>
          <a:p>
            <a:r>
              <a:rPr lang="en-US" dirty="0" smtClean="0"/>
              <a:t>Why do we procrastinate?</a:t>
            </a:r>
          </a:p>
          <a:p>
            <a:pPr lvl="1"/>
            <a:r>
              <a:rPr lang="en-US" dirty="0" smtClean="0"/>
              <a:t>Little value</a:t>
            </a:r>
          </a:p>
          <a:p>
            <a:pPr lvl="1"/>
            <a:r>
              <a:rPr lang="en-US" dirty="0" smtClean="0"/>
              <a:t>Temporal Discounting</a:t>
            </a:r>
          </a:p>
          <a:p>
            <a:pPr lvl="1"/>
            <a:r>
              <a:rPr lang="en-US" dirty="0" smtClean="0"/>
              <a:t>Dopamine (pleasure chemical) that other alternatives provide</a:t>
            </a:r>
          </a:p>
          <a:p>
            <a:pPr lvl="1"/>
            <a:r>
              <a:rPr lang="en-US" dirty="0" smtClean="0"/>
              <a:t>Lazy</a:t>
            </a:r>
          </a:p>
          <a:p>
            <a:pPr lvl="1"/>
            <a:r>
              <a:rPr lang="en-US" dirty="0" smtClean="0"/>
              <a:t>Fear of failure/unknown</a:t>
            </a:r>
          </a:p>
          <a:p>
            <a:pPr lvl="1"/>
            <a:r>
              <a:rPr lang="en-US" dirty="0" smtClean="0"/>
              <a:t>Poor self-esteem</a:t>
            </a:r>
          </a:p>
          <a:p>
            <a:pPr lvl="1"/>
            <a:r>
              <a:rPr lang="en-US" dirty="0" smtClean="0"/>
              <a:t>Poor time management/prioritization skills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https://www.youtube.com/watch?v=1nBwfZZvjKo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88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can we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“Procrastination is a symptom, not a cause.”</a:t>
            </a:r>
          </a:p>
          <a:p>
            <a:pPr lvl="1"/>
            <a:r>
              <a:rPr lang="en-US" dirty="0" smtClean="0"/>
              <a:t>Properly motivate</a:t>
            </a:r>
          </a:p>
          <a:p>
            <a:endParaRPr lang="en-US" dirty="0" smtClean="0"/>
          </a:p>
          <a:p>
            <a:r>
              <a:rPr lang="en-US" dirty="0" smtClean="0"/>
              <a:t>Reward yourself for completing tasks early</a:t>
            </a:r>
          </a:p>
          <a:p>
            <a:endParaRPr lang="en-US" dirty="0" smtClean="0"/>
          </a:p>
          <a:p>
            <a:r>
              <a:rPr lang="en-US" dirty="0" err="1" smtClean="0"/>
              <a:t>Pomodoro</a:t>
            </a:r>
            <a:r>
              <a:rPr lang="en-US" dirty="0" smtClean="0"/>
              <a:t> Technique – 25 </a:t>
            </a:r>
            <a:r>
              <a:rPr lang="en-US" dirty="0" err="1" smtClean="0"/>
              <a:t>mins</a:t>
            </a:r>
            <a:r>
              <a:rPr lang="en-US" dirty="0" smtClean="0"/>
              <a:t> of work, reward yourself</a:t>
            </a:r>
          </a:p>
          <a:p>
            <a:endParaRPr lang="en-US" dirty="0" smtClean="0"/>
          </a:p>
          <a:p>
            <a:r>
              <a:rPr lang="en-US" dirty="0" smtClean="0"/>
              <a:t>Positive Thinking – enjoy the achievement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on’t think: “ugh, I have to study”</a:t>
            </a:r>
          </a:p>
          <a:p>
            <a:pPr lvl="1"/>
            <a:r>
              <a:rPr lang="en-US" dirty="0" smtClean="0"/>
              <a:t>Do think: “When I’m finished here I will be prepared and enjoy myself later”</a:t>
            </a:r>
          </a:p>
          <a:p>
            <a:endParaRPr lang="en-US" dirty="0" smtClean="0"/>
          </a:p>
          <a:p>
            <a:r>
              <a:rPr lang="en-US" dirty="0" smtClean="0"/>
              <a:t>Create self imposed deadlines – internal and external</a:t>
            </a:r>
          </a:p>
          <a:p>
            <a:endParaRPr lang="en-US" dirty="0" smtClean="0"/>
          </a:p>
          <a:p>
            <a:r>
              <a:rPr lang="en-US" dirty="0" smtClean="0"/>
              <a:t>Create a list reminding yourself why you should finish early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39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 - Studying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936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 Test Taking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Based on </a:t>
            </a:r>
            <a:r>
              <a:rPr lang="en-US" dirty="0" smtClean="0"/>
              <a:t>your Test-Taking Inventory, what changes can you make?</a:t>
            </a:r>
          </a:p>
          <a:p>
            <a:endParaRPr lang="en-US" dirty="0"/>
          </a:p>
          <a:p>
            <a:r>
              <a:rPr lang="en-US" dirty="0" smtClean="0"/>
              <a:t>Before, During, and after a Test</a:t>
            </a:r>
          </a:p>
          <a:p>
            <a:r>
              <a:rPr lang="en-US" dirty="0" smtClean="0"/>
              <a:t>Multiple Choice</a:t>
            </a:r>
          </a:p>
          <a:p>
            <a:r>
              <a:rPr lang="en-US" dirty="0" smtClean="0"/>
              <a:t>True-False</a:t>
            </a:r>
          </a:p>
          <a:p>
            <a:r>
              <a:rPr lang="en-US" dirty="0" smtClean="0"/>
              <a:t>Fill in the Blank</a:t>
            </a:r>
          </a:p>
          <a:p>
            <a:r>
              <a:rPr lang="en-US" dirty="0" smtClean="0"/>
              <a:t>Short Answer</a:t>
            </a:r>
          </a:p>
          <a:p>
            <a:r>
              <a:rPr lang="en-US" dirty="0" smtClean="0"/>
              <a:t>Matching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225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Power of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Your quality of life is determined by the choices YOU make every day</a:t>
            </a:r>
          </a:p>
          <a:p>
            <a:endParaRPr lang="en-US" dirty="0"/>
          </a:p>
          <a:p>
            <a:r>
              <a:rPr lang="en-US" dirty="0" smtClean="0"/>
              <a:t>What would you like your quality of life to be?</a:t>
            </a:r>
          </a:p>
          <a:p>
            <a:r>
              <a:rPr lang="en-US" dirty="0" smtClean="0"/>
              <a:t>What is most important?</a:t>
            </a:r>
          </a:p>
          <a:p>
            <a:r>
              <a:rPr lang="en-US" dirty="0" smtClean="0"/>
              <a:t>What are you going to do about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47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 yourself these questions: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am I here (in college)?</a:t>
            </a:r>
          </a:p>
          <a:p>
            <a:endParaRPr lang="en-US" dirty="0"/>
          </a:p>
          <a:p>
            <a:r>
              <a:rPr lang="en-US" dirty="0" smtClean="0"/>
              <a:t>What do I want to get out of this experience?</a:t>
            </a:r>
          </a:p>
          <a:p>
            <a:endParaRPr lang="en-US" dirty="0"/>
          </a:p>
          <a:p>
            <a:r>
              <a:rPr lang="en-US" dirty="0" smtClean="0"/>
              <a:t>Where do I see myself at the end of the </a:t>
            </a:r>
            <a:r>
              <a:rPr lang="en-US" dirty="0" smtClean="0"/>
              <a:t>semester, the year</a:t>
            </a:r>
            <a:r>
              <a:rPr lang="en-US" dirty="0" smtClean="0"/>
              <a:t>?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Where do I see myself in 4 </a:t>
            </a:r>
            <a:r>
              <a:rPr lang="en-US" dirty="0" smtClean="0"/>
              <a:t>years, 10 years?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673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do you have the most value 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 = Value X Expectation</a:t>
            </a:r>
          </a:p>
          <a:p>
            <a:endParaRPr lang="en-US" dirty="0" smtClean="0"/>
          </a:p>
          <a:p>
            <a:r>
              <a:rPr lang="en-US" dirty="0" smtClean="0"/>
              <a:t>Whatever tasks/goals you have the most value in, those are the tasks/goals you are likely to achieve.</a:t>
            </a:r>
          </a:p>
          <a:p>
            <a:endParaRPr lang="en-US" dirty="0" smtClean="0"/>
          </a:p>
          <a:p>
            <a:r>
              <a:rPr lang="en-US" dirty="0" smtClean="0"/>
              <a:t>However, you must also have a high expectation for </a:t>
            </a:r>
            <a:r>
              <a:rPr lang="en-US" dirty="0" smtClean="0"/>
              <a:t>yourself</a:t>
            </a:r>
          </a:p>
          <a:p>
            <a:endParaRPr lang="en-US" dirty="0"/>
          </a:p>
          <a:p>
            <a:r>
              <a:rPr lang="en-US" sz="1400" dirty="0">
                <a:hlinkClick r:id="rId2"/>
              </a:rPr>
              <a:t>https://</a:t>
            </a:r>
            <a:r>
              <a:rPr lang="en-US" sz="1400" dirty="0" smtClean="0">
                <a:hlinkClick r:id="rId2"/>
              </a:rPr>
              <a:t>www.youtube.com/watch?v=Kave0ZOC47U&amp;list=UUqA0jUAH_7QkB2o2typ3FpQ</a:t>
            </a:r>
            <a:endParaRPr lang="en-US" sz="14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63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Intrinsic vs. Extrinsic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Intrinsic – motivation from within</a:t>
            </a:r>
          </a:p>
          <a:p>
            <a:pPr lvl="1"/>
            <a:r>
              <a:rPr lang="en-US" dirty="0" smtClean="0"/>
              <a:t>Personal desire, curiosity, high value, achievement</a:t>
            </a:r>
          </a:p>
          <a:p>
            <a:pPr lvl="1"/>
            <a:endParaRPr lang="en-US" dirty="0"/>
          </a:p>
          <a:p>
            <a:r>
              <a:rPr lang="en-US" dirty="0" smtClean="0"/>
              <a:t>Extrinsic – motivation from outside influences</a:t>
            </a:r>
          </a:p>
          <a:p>
            <a:pPr lvl="1"/>
            <a:r>
              <a:rPr lang="en-US" dirty="0" smtClean="0"/>
              <a:t>Grades, GPA, prestige, rewards</a:t>
            </a:r>
          </a:p>
          <a:p>
            <a:pPr lvl="1"/>
            <a:endParaRPr lang="en-US" dirty="0"/>
          </a:p>
          <a:p>
            <a:r>
              <a:rPr lang="en-US" i="1" dirty="0" smtClean="0"/>
              <a:t>Students with Intrinsic motivation are much more likely to succeed in the classroom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8522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Extrinsic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According to the US Census Bureau:</a:t>
            </a:r>
          </a:p>
          <a:p>
            <a:pPr lvl="1"/>
            <a:r>
              <a:rPr lang="en-US" dirty="0" smtClean="0"/>
              <a:t>College graduates earn an average of $1 million more than HS grads in a lifetime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6/10 jobs require higher education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# of jobs requiring advanced skills grow twice the rate of basic skills jobs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College graduates enjoy</a:t>
            </a:r>
          </a:p>
          <a:p>
            <a:pPr lvl="1"/>
            <a:r>
              <a:rPr lang="en-US" dirty="0" smtClean="0"/>
              <a:t>Higher savings levels</a:t>
            </a:r>
          </a:p>
          <a:p>
            <a:pPr lvl="1"/>
            <a:r>
              <a:rPr lang="en-US" dirty="0" smtClean="0"/>
              <a:t>Improved working conditions</a:t>
            </a:r>
          </a:p>
          <a:p>
            <a:pPr lvl="1"/>
            <a:r>
              <a:rPr lang="en-US" dirty="0" smtClean="0"/>
              <a:t>Increased personal and professional mobility</a:t>
            </a:r>
          </a:p>
          <a:p>
            <a:pPr lvl="1"/>
            <a:r>
              <a:rPr lang="en-US" dirty="0" smtClean="0"/>
              <a:t>Improved health and life expectancy</a:t>
            </a:r>
          </a:p>
          <a:p>
            <a:pPr lvl="1"/>
            <a:r>
              <a:rPr lang="en-US" dirty="0" smtClean="0"/>
              <a:t>Better lives for offspring</a:t>
            </a:r>
          </a:p>
          <a:p>
            <a:pPr lvl="1"/>
            <a:r>
              <a:rPr lang="en-US" dirty="0" smtClean="0"/>
              <a:t>Better consumer decisions</a:t>
            </a:r>
          </a:p>
          <a:p>
            <a:pPr lvl="1"/>
            <a:r>
              <a:rPr lang="en-US" dirty="0" smtClean="0"/>
              <a:t>Increased status</a:t>
            </a:r>
          </a:p>
          <a:p>
            <a:pPr lvl="1"/>
            <a:r>
              <a:rPr lang="en-US" dirty="0" smtClean="0"/>
              <a:t>More hobbies and leisure activities</a:t>
            </a:r>
          </a:p>
          <a:p>
            <a:pPr marL="457200" lvl="1" indent="0">
              <a:buNone/>
            </a:pPr>
            <a:r>
              <a:rPr lang="en-US" dirty="0" smtClean="0"/>
              <a:t>* Institute for Higher Education and the Carnegie Foundation</a:t>
            </a:r>
          </a:p>
        </p:txBody>
      </p:sp>
    </p:spTree>
    <p:extLst>
      <p:ext uri="{BB962C8B-B14F-4D97-AF65-F5344CB8AC3E}">
        <p14:creationId xmlns:p14="http://schemas.microsoft.com/office/powerpoint/2010/main" val="149357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other Extrinsic Motivators are there?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Ability to not only graduate but get the job you want?</a:t>
            </a:r>
          </a:p>
          <a:p>
            <a:r>
              <a:rPr lang="en-US" dirty="0" smtClean="0"/>
              <a:t>Ability to live where you want?</a:t>
            </a:r>
          </a:p>
          <a:p>
            <a:r>
              <a:rPr lang="en-US" dirty="0" smtClean="0"/>
              <a:t>Provide a great life for your family?</a:t>
            </a:r>
          </a:p>
          <a:p>
            <a:r>
              <a:rPr lang="en-US" dirty="0" smtClean="0"/>
              <a:t>Big house, 5 cars, your own private island?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79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don’t have it, How do you get it?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Intrinsic 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49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Abraham Maslow’s Hierarchy of Needs</a:t>
            </a:r>
            <a:endParaRPr lang="en-US" dirty="0"/>
          </a:p>
        </p:txBody>
      </p:sp>
      <p:pic>
        <p:nvPicPr>
          <p:cNvPr id="1026" name="Picture 2" descr="http://www.21stcentech.com/wp-content/uploads/2011/10/maslow.jpg?w=300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7" b="1127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Intrinsic Motivation – If we satisfy our deficiency needs (bottom four), we have a much higher likelihood of developing an inner 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47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</a:t>
            </a:r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Specific</a:t>
            </a:r>
            <a:r>
              <a:rPr lang="en-US" dirty="0" smtClean="0"/>
              <a:t> (and Strategic) – more specific, easier to identify and reach</a:t>
            </a:r>
          </a:p>
          <a:p>
            <a:pPr lvl="1"/>
            <a:r>
              <a:rPr lang="en-US" dirty="0" smtClean="0"/>
              <a:t>WHO, WHAT?</a:t>
            </a:r>
          </a:p>
          <a:p>
            <a:r>
              <a:rPr lang="en-US" b="1" u="sng" dirty="0" smtClean="0"/>
              <a:t>Measurable</a:t>
            </a:r>
            <a:r>
              <a:rPr lang="en-US" dirty="0" smtClean="0"/>
              <a:t> – can you measure it?</a:t>
            </a:r>
          </a:p>
          <a:p>
            <a:pPr lvl="1"/>
            <a:r>
              <a:rPr lang="en-US" dirty="0" smtClean="0"/>
              <a:t>HOW?</a:t>
            </a:r>
          </a:p>
          <a:p>
            <a:r>
              <a:rPr lang="en-US" b="1" u="sng" dirty="0" smtClean="0"/>
              <a:t>Attainable </a:t>
            </a:r>
            <a:r>
              <a:rPr lang="en-US" dirty="0" smtClean="0"/>
              <a:t>– are they reasonable, realistic?</a:t>
            </a:r>
          </a:p>
          <a:p>
            <a:endParaRPr lang="en-US" dirty="0" smtClean="0"/>
          </a:p>
          <a:p>
            <a:r>
              <a:rPr lang="en-US" b="1" u="sng" dirty="0" smtClean="0"/>
              <a:t>Relevant </a:t>
            </a:r>
            <a:r>
              <a:rPr lang="en-US" dirty="0" smtClean="0"/>
              <a:t>– your life role, focus on a single defined area</a:t>
            </a:r>
          </a:p>
          <a:p>
            <a:pPr lvl="1"/>
            <a:r>
              <a:rPr lang="en-US" dirty="0" smtClean="0"/>
              <a:t>EXPECTED RESULT?</a:t>
            </a:r>
          </a:p>
          <a:p>
            <a:r>
              <a:rPr lang="en-US" b="1" u="sng" dirty="0" smtClean="0"/>
              <a:t>Time/Tangible</a:t>
            </a:r>
            <a:r>
              <a:rPr lang="en-US" dirty="0" smtClean="0"/>
              <a:t>– clearly define a deadline/is it doable? </a:t>
            </a:r>
          </a:p>
          <a:p>
            <a:pPr lvl="1"/>
            <a:r>
              <a:rPr lang="en-US" dirty="0" smtClean="0"/>
              <a:t>WHEN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416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159</TotalTime>
  <Words>690</Words>
  <Application>Microsoft Office PowerPoint</Application>
  <PresentationFormat>On-screen Show (4:3)</PresentationFormat>
  <Paragraphs>127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Georgia</vt:lpstr>
      <vt:lpstr>Wingdings</vt:lpstr>
      <vt:lpstr>Wingdings 2</vt:lpstr>
      <vt:lpstr>Civic</vt:lpstr>
      <vt:lpstr>Motivation and Goal Setting  Procrastination Study/Test-Taking Skills</vt:lpstr>
      <vt:lpstr>Ask yourself these questions:</vt:lpstr>
      <vt:lpstr>Which do you have the most value in?</vt:lpstr>
      <vt:lpstr>Intrinsic vs. Extrinsic Motivation</vt:lpstr>
      <vt:lpstr>Extrinsic Motivation</vt:lpstr>
      <vt:lpstr>What other Extrinsic Motivators are there?</vt:lpstr>
      <vt:lpstr>Intrinsic Motivation</vt:lpstr>
      <vt:lpstr>Abraham Maslow’s Hierarchy of Needs</vt:lpstr>
      <vt:lpstr>SMART Goals</vt:lpstr>
      <vt:lpstr>Create your own SMART GOALS</vt:lpstr>
      <vt:lpstr>Create a Life Plan</vt:lpstr>
      <vt:lpstr>Procrastination</vt:lpstr>
      <vt:lpstr>So what can we do?</vt:lpstr>
      <vt:lpstr>Best Practices - Studying</vt:lpstr>
      <vt:lpstr>Effective Test Taking</vt:lpstr>
      <vt:lpstr>The Power of Choice</vt:lpstr>
    </vt:vector>
  </TitlesOfParts>
  <Company>Eastern Illinois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 Goal Setting  Procrastination</dc:title>
  <dc:creator>Brian Gorman</dc:creator>
  <cp:lastModifiedBy>Brian Gorman</cp:lastModifiedBy>
  <cp:revision>25</cp:revision>
  <cp:lastPrinted>2014-04-01T18:16:23Z</cp:lastPrinted>
  <dcterms:created xsi:type="dcterms:W3CDTF">2014-04-01T16:59:49Z</dcterms:created>
  <dcterms:modified xsi:type="dcterms:W3CDTF">2014-09-24T14:48:34Z</dcterms:modified>
</cp:coreProperties>
</file>