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sldIdLst>
    <p:sldId id="256" r:id="rId2"/>
    <p:sldId id="284" r:id="rId3"/>
    <p:sldId id="290" r:id="rId4"/>
    <p:sldId id="295" r:id="rId5"/>
    <p:sldId id="301" r:id="rId6"/>
    <p:sldId id="302" r:id="rId7"/>
    <p:sldId id="303" r:id="rId8"/>
    <p:sldId id="304" r:id="rId9"/>
    <p:sldId id="287" r:id="rId10"/>
    <p:sldId id="288" r:id="rId11"/>
    <p:sldId id="293" r:id="rId12"/>
    <p:sldId id="292" r:id="rId13"/>
    <p:sldId id="294" r:id="rId14"/>
    <p:sldId id="289" r:id="rId15"/>
    <p:sldId id="283" r:id="rId16"/>
    <p:sldId id="286" r:id="rId17"/>
    <p:sldId id="291" r:id="rId18"/>
    <p:sldId id="296" r:id="rId19"/>
    <p:sldId id="298" r:id="rId20"/>
    <p:sldId id="297" r:id="rId21"/>
    <p:sldId id="299" r:id="rId22"/>
    <p:sldId id="300" r:id="rId23"/>
    <p:sldId id="281" r:id="rId24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8C89A44-9EB8-4E8F-B162-3C8984F9E78E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C741DA-5B55-43CE-B302-75CFCC62CB3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C89A44-9EB8-4E8F-B162-3C8984F9E78E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C741DA-5B55-43CE-B302-75CFCC62C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C89A44-9EB8-4E8F-B162-3C8984F9E78E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C741DA-5B55-43CE-B302-75CFCC62C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9A44-9EB8-4E8F-B162-3C8984F9E78E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41DA-5B55-43CE-B302-75CFCC62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2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C89A44-9EB8-4E8F-B162-3C8984F9E78E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C741DA-5B55-43CE-B302-75CFCC62C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8C89A44-9EB8-4E8F-B162-3C8984F9E78E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C741DA-5B55-43CE-B302-75CFCC62CB3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C89A44-9EB8-4E8F-B162-3C8984F9E78E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5C741DA-5B55-43CE-B302-75CFCC62CB3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C89A44-9EB8-4E8F-B162-3C8984F9E78E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5C741DA-5B55-43CE-B302-75CFCC62C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C89A44-9EB8-4E8F-B162-3C8984F9E78E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C741DA-5B55-43CE-B302-75CFCC62CB3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C89A44-9EB8-4E8F-B162-3C8984F9E78E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C741DA-5B55-43CE-B302-75CFCC62C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8C89A44-9EB8-4E8F-B162-3C8984F9E78E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C741DA-5B55-43CE-B302-75CFCC62CB3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8C89A44-9EB8-4E8F-B162-3C8984F9E78E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C741DA-5B55-43CE-B302-75CFCC62CB3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8C89A44-9EB8-4E8F-B162-3C8984F9E78E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5C741DA-5B55-43CE-B302-75CFCC62CB3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  <p:sldLayoutId id="2147483902" r:id="rId12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38.xml"/><Relationship Id="rId7" Type="http://schemas.openxmlformats.org/officeDocument/2006/relationships/oleObject" Target="../embeddings/oleObject9.bin"/><Relationship Id="rId2" Type="http://schemas.openxmlformats.org/officeDocument/2006/relationships/tags" Target="../tags/tag37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0.xml"/><Relationship Id="rId4" Type="http://schemas.openxmlformats.org/officeDocument/2006/relationships/tags" Target="../tags/tag3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tags" Target="../tags/tag42.xml"/><Relationship Id="rId7" Type="http://schemas.openxmlformats.org/officeDocument/2006/relationships/oleObject" Target="../embeddings/oleObject10.bin"/><Relationship Id="rId2" Type="http://schemas.openxmlformats.org/officeDocument/2006/relationships/tags" Target="../tags/tag41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46.xml"/><Relationship Id="rId7" Type="http://schemas.openxmlformats.org/officeDocument/2006/relationships/oleObject" Target="../embeddings/oleObject11.bin"/><Relationship Id="rId2" Type="http://schemas.openxmlformats.org/officeDocument/2006/relationships/tags" Target="../tags/tag45.xml"/><Relationship Id="rId1" Type="http://schemas.openxmlformats.org/officeDocument/2006/relationships/vmlDrawing" Target="../drawings/vmlDrawing1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tags" Target="../tags/tag50.xml"/><Relationship Id="rId7" Type="http://schemas.openxmlformats.org/officeDocument/2006/relationships/oleObject" Target="../embeddings/oleObject12.bin"/><Relationship Id="rId2" Type="http://schemas.openxmlformats.org/officeDocument/2006/relationships/tags" Target="../tags/tag49.xml"/><Relationship Id="rId1" Type="http://schemas.openxmlformats.org/officeDocument/2006/relationships/vmlDrawing" Target="../drawings/vmlDrawing1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tags" Target="../tags/tag54.xml"/><Relationship Id="rId7" Type="http://schemas.openxmlformats.org/officeDocument/2006/relationships/oleObject" Target="../embeddings/oleObject13.bin"/><Relationship Id="rId2" Type="http://schemas.openxmlformats.org/officeDocument/2006/relationships/tags" Target="../tags/tag53.xml"/><Relationship Id="rId1" Type="http://schemas.openxmlformats.org/officeDocument/2006/relationships/vmlDrawing" Target="../drawings/vmlDrawing1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6.xml"/><Relationship Id="rId4" Type="http://schemas.openxmlformats.org/officeDocument/2006/relationships/tags" Target="../tags/tag5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tags" Target="../tags/tag58.xml"/><Relationship Id="rId7" Type="http://schemas.openxmlformats.org/officeDocument/2006/relationships/oleObject" Target="../embeddings/oleObject14.bin"/><Relationship Id="rId2" Type="http://schemas.openxmlformats.org/officeDocument/2006/relationships/tags" Target="../tags/tag57.xml"/><Relationship Id="rId1" Type="http://schemas.openxmlformats.org/officeDocument/2006/relationships/vmlDrawing" Target="../drawings/vmlDrawing1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0.xml"/><Relationship Id="rId4" Type="http://schemas.openxmlformats.org/officeDocument/2006/relationships/tags" Target="../tags/tag5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tags" Target="../tags/tag62.xml"/><Relationship Id="rId7" Type="http://schemas.openxmlformats.org/officeDocument/2006/relationships/oleObject" Target="../embeddings/oleObject15.bin"/><Relationship Id="rId2" Type="http://schemas.openxmlformats.org/officeDocument/2006/relationships/tags" Target="../tags/tag61.xml"/><Relationship Id="rId1" Type="http://schemas.openxmlformats.org/officeDocument/2006/relationships/vmlDrawing" Target="../drawings/vmlDrawing1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4.xml"/><Relationship Id="rId4" Type="http://schemas.openxmlformats.org/officeDocument/2006/relationships/tags" Target="../tags/tag6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tags" Target="../tags/tag66.xml"/><Relationship Id="rId7" Type="http://schemas.openxmlformats.org/officeDocument/2006/relationships/oleObject" Target="../embeddings/oleObject16.bin"/><Relationship Id="rId2" Type="http://schemas.openxmlformats.org/officeDocument/2006/relationships/tags" Target="../tags/tag65.xml"/><Relationship Id="rId1" Type="http://schemas.openxmlformats.org/officeDocument/2006/relationships/vmlDrawing" Target="../drawings/vmlDrawing1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8.xml"/><Relationship Id="rId4" Type="http://schemas.openxmlformats.org/officeDocument/2006/relationships/tags" Target="../tags/tag6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tags" Target="../tags/tag70.xml"/><Relationship Id="rId7" Type="http://schemas.openxmlformats.org/officeDocument/2006/relationships/oleObject" Target="../embeddings/oleObject17.bin"/><Relationship Id="rId2" Type="http://schemas.openxmlformats.org/officeDocument/2006/relationships/tags" Target="../tags/tag69.xml"/><Relationship Id="rId1" Type="http://schemas.openxmlformats.org/officeDocument/2006/relationships/vmlDrawing" Target="../drawings/vmlDrawing1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2.xml"/><Relationship Id="rId4" Type="http://schemas.openxmlformats.org/officeDocument/2006/relationships/tags" Target="../tags/tag7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12" Type="http://schemas.openxmlformats.org/officeDocument/2006/relationships/image" Target="../media/image19.emf"/><Relationship Id="rId2" Type="http://schemas.openxmlformats.org/officeDocument/2006/relationships/tags" Target="../tags/tag73.xml"/><Relationship Id="rId1" Type="http://schemas.openxmlformats.org/officeDocument/2006/relationships/vmlDrawing" Target="../drawings/vmlDrawing18.vml"/><Relationship Id="rId6" Type="http://schemas.openxmlformats.org/officeDocument/2006/relationships/tags" Target="../tags/tag77.xml"/><Relationship Id="rId11" Type="http://schemas.openxmlformats.org/officeDocument/2006/relationships/oleObject" Target="../embeddings/oleObject18.bin"/><Relationship Id="rId5" Type="http://schemas.openxmlformats.org/officeDocument/2006/relationships/tags" Target="../tags/tag76.xml"/><Relationship Id="rId10" Type="http://schemas.openxmlformats.org/officeDocument/2006/relationships/slideLayout" Target="../slideLayouts/slideLayout12.xml"/><Relationship Id="rId4" Type="http://schemas.openxmlformats.org/officeDocument/2006/relationships/tags" Target="../tags/tag75.xml"/><Relationship Id="rId9" Type="http://schemas.openxmlformats.org/officeDocument/2006/relationships/tags" Target="../tags/tag8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tags" Target="../tags/tag82.xml"/><Relationship Id="rId7" Type="http://schemas.openxmlformats.org/officeDocument/2006/relationships/oleObject" Target="../embeddings/oleObject19.bin"/><Relationship Id="rId2" Type="http://schemas.openxmlformats.org/officeDocument/2006/relationships/tags" Target="../tags/tag81.xml"/><Relationship Id="rId1" Type="http://schemas.openxmlformats.org/officeDocument/2006/relationships/vmlDrawing" Target="../drawings/vmlDrawing1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4.xml"/><Relationship Id="rId4" Type="http://schemas.openxmlformats.org/officeDocument/2006/relationships/tags" Target="../tags/tag8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tags" Target="../tags/tag86.xml"/><Relationship Id="rId7" Type="http://schemas.openxmlformats.org/officeDocument/2006/relationships/oleObject" Target="../embeddings/oleObject20.bin"/><Relationship Id="rId2" Type="http://schemas.openxmlformats.org/officeDocument/2006/relationships/tags" Target="../tags/tag85.xml"/><Relationship Id="rId1" Type="http://schemas.openxmlformats.org/officeDocument/2006/relationships/vmlDrawing" Target="../drawings/vmlDrawing2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8.xml"/><Relationship Id="rId4" Type="http://schemas.openxmlformats.org/officeDocument/2006/relationships/tags" Target="../tags/tag8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hcourse.org/financial-tools/financial-calculators/how-long-will-it-take-to-pay-off-my-credit-card-s-.aspx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5.emf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8.xml"/><Relationship Id="rId7" Type="http://schemas.openxmlformats.org/officeDocument/2006/relationships/oleObject" Target="../embeddings/oleObject5.bin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22.xml"/><Relationship Id="rId7" Type="http://schemas.openxmlformats.org/officeDocument/2006/relationships/oleObject" Target="../embeddings/oleObject6.bin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3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12" Type="http://schemas.openxmlformats.org/officeDocument/2006/relationships/image" Target="../media/image8.emf"/><Relationship Id="rId2" Type="http://schemas.openxmlformats.org/officeDocument/2006/relationships/tags" Target="../tags/tag25.xml"/><Relationship Id="rId1" Type="http://schemas.openxmlformats.org/officeDocument/2006/relationships/vmlDrawing" Target="../drawings/vmlDrawing7.vml"/><Relationship Id="rId6" Type="http://schemas.openxmlformats.org/officeDocument/2006/relationships/tags" Target="../tags/tag29.xml"/><Relationship Id="rId11" Type="http://schemas.openxmlformats.org/officeDocument/2006/relationships/oleObject" Target="../embeddings/oleObject7.bin"/><Relationship Id="rId5" Type="http://schemas.openxmlformats.org/officeDocument/2006/relationships/tags" Target="../tags/tag28.xml"/><Relationship Id="rId10" Type="http://schemas.openxmlformats.org/officeDocument/2006/relationships/slideLayout" Target="../slideLayouts/slideLayout12.xml"/><Relationship Id="rId4" Type="http://schemas.openxmlformats.org/officeDocument/2006/relationships/tags" Target="../tags/tag27.xml"/><Relationship Id="rId9" Type="http://schemas.openxmlformats.org/officeDocument/2006/relationships/tags" Target="../tags/tag3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34.xml"/><Relationship Id="rId7" Type="http://schemas.openxmlformats.org/officeDocument/2006/relationships/oleObject" Target="../embeddings/oleObject8.bin"/><Relationship Id="rId2" Type="http://schemas.openxmlformats.org/officeDocument/2006/relationships/tags" Target="../tags/tag33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Literacy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8160434" cy="1752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University Foundations</a:t>
            </a:r>
          </a:p>
          <a:p>
            <a:endParaRPr lang="en-US" dirty="0"/>
          </a:p>
          <a:p>
            <a:endParaRPr lang="en-US" sz="1500" dirty="0" smtClean="0"/>
          </a:p>
          <a:p>
            <a:r>
              <a:rPr lang="en-US" sz="1500" dirty="0" smtClean="0"/>
              <a:t>Based on work completed at Purdue University with Think Fast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0470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When </a:t>
            </a:r>
            <a:r>
              <a:rPr lang="en-US" dirty="0"/>
              <a:t>do your federal student loans go into repayment </a:t>
            </a:r>
            <a:r>
              <a:rPr lang="en-US" dirty="0" smtClean="0"/>
              <a:t>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133600"/>
            <a:ext cx="4876800" cy="39928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Never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1 </a:t>
            </a:r>
            <a:r>
              <a:rPr lang="en-US" dirty="0" err="1" smtClean="0"/>
              <a:t>yr</a:t>
            </a:r>
            <a:r>
              <a:rPr lang="en-US" dirty="0" smtClean="0"/>
              <a:t> after graduation</a:t>
            </a:r>
            <a:endParaRPr lang="en-US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Immediately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6 </a:t>
            </a:r>
            <a:r>
              <a:rPr lang="en-US" dirty="0" smtClean="0"/>
              <a:t>mos. </a:t>
            </a:r>
            <a:r>
              <a:rPr lang="en-US" dirty="0" smtClean="0"/>
              <a:t>after graduation</a:t>
            </a:r>
            <a:endParaRPr lang="en-US" dirty="0" smtClean="0"/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Repayment during college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9323275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3837432"/>
            <a:ext cx="2269300" cy="107289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6550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Unsubsidized Stafford loans interest accrues?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After college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On graduation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While in college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No interest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Never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9951315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81280" y="2875449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24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Subsidized Stafford loan interest is paid by whom while you attend at least half-time?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286000"/>
            <a:ext cx="4114800" cy="38404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Parents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Loan service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Yourself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Federal government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Eastern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0138732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-60960" y="4419600"/>
            <a:ext cx="647700" cy="6477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350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Loans from the university are based on the following: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FAFSA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Merit based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ACT score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Randomly selected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2154194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1645920"/>
            <a:ext cx="1322388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7671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Off campus housing deposit is typically?</a:t>
            </a:r>
            <a:br>
              <a:rPr lang="en-US" dirty="0"/>
            </a:b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133600"/>
            <a:ext cx="4114800" cy="39928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No charge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First month’s rent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Security deposit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$50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$500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3901950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2908300"/>
            <a:ext cx="355600" cy="3556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9878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95626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Financially, what is the best way to pay for spring break?</a:t>
            </a:r>
            <a:br>
              <a:rPr lang="en-US" dirty="0"/>
            </a:b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752600"/>
            <a:ext cx="4114800" cy="4373563"/>
          </a:xfrm>
        </p:spPr>
        <p:txBody>
          <a:bodyPr>
            <a:normAutofit/>
          </a:bodyPr>
          <a:lstStyle/>
          <a:p>
            <a:pPr marL="550926" indent="-514350">
              <a:buFont typeface="Wingdings 2"/>
              <a:buAutoNum type="alphaUcPeriod"/>
            </a:pPr>
            <a:r>
              <a:rPr lang="en-US" sz="3200" dirty="0"/>
              <a:t>savings from </a:t>
            </a:r>
            <a:r>
              <a:rPr lang="en-US" sz="3200" dirty="0" smtClean="0"/>
              <a:t>employment</a:t>
            </a:r>
          </a:p>
          <a:p>
            <a:pPr marL="550926" indent="-514350">
              <a:buFont typeface="Wingdings 2"/>
              <a:buAutoNum type="alphaUcPeriod"/>
            </a:pPr>
            <a:r>
              <a:rPr lang="en-US" sz="3200" dirty="0"/>
              <a:t>student </a:t>
            </a:r>
            <a:r>
              <a:rPr lang="en-US" sz="3200" dirty="0" smtClean="0"/>
              <a:t>loans</a:t>
            </a:r>
          </a:p>
          <a:p>
            <a:pPr marL="550926" indent="-514350">
              <a:buFont typeface="Wingdings 2"/>
              <a:buAutoNum type="alphaUcPeriod"/>
            </a:pPr>
            <a:r>
              <a:rPr lang="en-US" sz="3200" dirty="0"/>
              <a:t>p</a:t>
            </a:r>
            <a:r>
              <a:rPr lang="en-US" sz="3200" dirty="0" smtClean="0"/>
              <a:t>arents’ </a:t>
            </a:r>
            <a:r>
              <a:rPr lang="en-US" sz="3200" dirty="0"/>
              <a:t>credit </a:t>
            </a:r>
            <a:r>
              <a:rPr lang="en-US" sz="3200" dirty="0" smtClean="0"/>
              <a:t>card</a:t>
            </a:r>
          </a:p>
          <a:p>
            <a:pPr marL="550926" indent="-514350">
              <a:buFont typeface="Wingdings 2"/>
              <a:buAutoNum type="alphaUcPeriod"/>
            </a:pPr>
            <a:r>
              <a:rPr lang="en-US" sz="3200" dirty="0"/>
              <a:t>your credit card, play </a:t>
            </a:r>
            <a:r>
              <a:rPr lang="en-US" sz="3200" dirty="0" smtClean="0"/>
              <a:t>lotto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2865168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74420" y="1828800"/>
            <a:ext cx="2438400" cy="97536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0320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72720" y="762000"/>
            <a:ext cx="8742680" cy="1524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If someone steals your credit card and uses </a:t>
            </a:r>
            <a:r>
              <a:rPr lang="en-US" sz="3600" dirty="0" smtClean="0"/>
              <a:t>it, </a:t>
            </a:r>
            <a:r>
              <a:rPr lang="en-US" sz="3600" dirty="0"/>
              <a:t>how much could you owe?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209800"/>
            <a:ext cx="4114800" cy="3916363"/>
          </a:xfrm>
        </p:spPr>
        <p:txBody>
          <a:bodyPr>
            <a:normAutofit lnSpcReduction="10000"/>
          </a:bodyPr>
          <a:lstStyle/>
          <a:p>
            <a:pPr marL="550926" indent="-514350">
              <a:buFont typeface="Wingdings 2"/>
              <a:buAutoNum type="alphaUcPeriod"/>
            </a:pPr>
            <a:r>
              <a:rPr lang="en-US" sz="3200" dirty="0" smtClean="0"/>
              <a:t>2.75% owed</a:t>
            </a:r>
          </a:p>
          <a:p>
            <a:pPr marL="550926" indent="-514350">
              <a:buFont typeface="Wingdings 2"/>
              <a:buAutoNum type="alphaUcPeriod"/>
            </a:pPr>
            <a:r>
              <a:rPr lang="en-US" sz="3200" dirty="0" smtClean="0"/>
              <a:t>Nothing, the bank pays</a:t>
            </a:r>
          </a:p>
          <a:p>
            <a:pPr marL="550926" indent="-514350">
              <a:buFont typeface="Wingdings 2"/>
              <a:buAutoNum type="alphaUcPeriod"/>
            </a:pPr>
            <a:r>
              <a:rPr lang="en-US" sz="3200" dirty="0" smtClean="0"/>
              <a:t>$50</a:t>
            </a:r>
          </a:p>
          <a:p>
            <a:pPr marL="550926" indent="-514350">
              <a:buFont typeface="Wingdings 2"/>
              <a:buAutoNum type="alphaUcPeriod"/>
            </a:pPr>
            <a:r>
              <a:rPr lang="en-US" sz="3200" dirty="0" smtClean="0"/>
              <a:t>Total unauthorized charges</a:t>
            </a:r>
          </a:p>
          <a:p>
            <a:pPr marL="550926" indent="-514350">
              <a:buFont typeface="Wingdings 2"/>
              <a:buAutoNum type="alphaUcPeriod"/>
            </a:pPr>
            <a:r>
              <a:rPr lang="en-US" sz="3200" dirty="0" smtClean="0"/>
              <a:t>$500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9722068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3695700"/>
            <a:ext cx="355600" cy="355600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2638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Your credit score affects ability to receive?</a:t>
            </a:r>
            <a:br>
              <a:rPr lang="en-US" dirty="0"/>
            </a:b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Credit cards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Auto loans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Housing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Employment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All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6924584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457200"/>
            <a:ext cx="7467600" cy="1143000"/>
          </a:xfrm>
          <a:prstGeom prst="rect">
            <a:avLst/>
          </a:prstGeom>
        </p:spPr>
        <p:txBody>
          <a:bodyPr rIns="91440" anchor="b">
            <a:normAutofit fontScale="90000" lnSpcReduction="2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54864" algn="r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3889248"/>
            <a:ext cx="2932811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0962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The average debt of an Eastern undergraduate </a:t>
            </a:r>
            <a:r>
              <a:rPr lang="en-US" dirty="0" smtClean="0"/>
              <a:t>upon graduation.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4114800" cy="36880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$32,100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$15,577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$20,108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$23,743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$27,032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0155863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 rot="10800000">
            <a:off x="81280" y="3713649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7743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Which actions will begin your personal credit score?</a:t>
            </a:r>
            <a:br>
              <a:rPr lang="en-US" dirty="0"/>
            </a:b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>
            <a:norm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Taking out a loan for a car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Applying for a student loan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Using a credit card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Not paying rent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Not paying </a:t>
            </a:r>
            <a:r>
              <a:rPr lang="en-US" dirty="0" smtClean="0"/>
              <a:t>bills</a:t>
            </a:r>
            <a:endParaRPr lang="en-US" dirty="0" smtClean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50612544"/>
              </p:ext>
            </p:extLst>
          </p:nvPr>
        </p:nvGraphicFramePr>
        <p:xfrm>
          <a:off x="44958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Chart" r:id="rId11" imgW="4572000" imgH="5143500" progId="MSGraph.Chart.8">
                  <p:embed followColorScheme="full"/>
                </p:oleObj>
              </mc:Choice>
              <mc:Fallback>
                <p:oleObj name="Chart" r:id="rId11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958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1"/>
          <p:cNvSpPr/>
          <p:nvPr>
            <p:custDataLst>
              <p:tags r:id="rId5"/>
            </p:custDataLst>
          </p:nvPr>
        </p:nvSpPr>
        <p:spPr>
          <a:xfrm>
            <a:off x="-10160" y="1841500"/>
            <a:ext cx="584200" cy="5842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I2"/>
          <p:cNvSpPr/>
          <p:nvPr>
            <p:custDataLst>
              <p:tags r:id="rId6"/>
            </p:custDataLst>
          </p:nvPr>
        </p:nvSpPr>
        <p:spPr>
          <a:xfrm>
            <a:off x="-10160" y="3009900"/>
            <a:ext cx="584200" cy="5842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I3"/>
          <p:cNvSpPr/>
          <p:nvPr>
            <p:custDataLst>
              <p:tags r:id="rId7"/>
            </p:custDataLst>
          </p:nvPr>
        </p:nvSpPr>
        <p:spPr>
          <a:xfrm>
            <a:off x="-10160" y="4089400"/>
            <a:ext cx="584200" cy="5842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I4"/>
          <p:cNvSpPr/>
          <p:nvPr>
            <p:custDataLst>
              <p:tags r:id="rId8"/>
            </p:custDataLst>
          </p:nvPr>
        </p:nvSpPr>
        <p:spPr>
          <a:xfrm>
            <a:off x="-10160" y="5156200"/>
            <a:ext cx="584200" cy="5842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I5"/>
          <p:cNvSpPr/>
          <p:nvPr>
            <p:custDataLst>
              <p:tags r:id="rId9"/>
            </p:custDataLst>
          </p:nvPr>
        </p:nvSpPr>
        <p:spPr>
          <a:xfrm>
            <a:off x="-10160" y="5740400"/>
            <a:ext cx="584200" cy="5842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5459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is the cheapest way to eat in between class?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50926" indent="-514350">
              <a:buFont typeface="Wingdings 2"/>
              <a:buAutoNum type="alphaUcPeriod"/>
            </a:pPr>
            <a:r>
              <a:rPr lang="en-US" sz="3200" dirty="0" smtClean="0"/>
              <a:t>Dining halls</a:t>
            </a:r>
            <a:endParaRPr lang="en-US" sz="3200" dirty="0" smtClean="0"/>
          </a:p>
          <a:p>
            <a:pPr marL="550926" indent="-514350">
              <a:buFont typeface="Wingdings 2"/>
              <a:buAutoNum type="alphaUcPeriod"/>
            </a:pPr>
            <a:r>
              <a:rPr lang="en-US" sz="3200" dirty="0" smtClean="0"/>
              <a:t>Pack a lunch</a:t>
            </a:r>
          </a:p>
          <a:p>
            <a:pPr marL="550926" indent="-514350">
              <a:buFont typeface="Wingdings 2"/>
              <a:buAutoNum type="alphaUcPeriod"/>
            </a:pPr>
            <a:r>
              <a:rPr lang="en-US" sz="3200" dirty="0" smtClean="0"/>
              <a:t>Fast food</a:t>
            </a:r>
          </a:p>
          <a:p>
            <a:pPr marL="550926" indent="-514350">
              <a:buFont typeface="Wingdings 2"/>
              <a:buAutoNum type="alphaUcPeriod"/>
            </a:pPr>
            <a:r>
              <a:rPr lang="en-US" sz="3200" dirty="0" smtClean="0"/>
              <a:t>Vending machines</a:t>
            </a:r>
          </a:p>
          <a:p>
            <a:pPr marL="550926" indent="-514350">
              <a:buFont typeface="Wingdings 2"/>
              <a:buAutoNum type="alphaUcPeriod"/>
            </a:pPr>
            <a:r>
              <a:rPr lang="en-US" sz="3200" dirty="0" smtClean="0"/>
              <a:t>Beg and panhandle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9315534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2374900"/>
            <a:ext cx="3556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1905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0329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Good debt includes which of the following items?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Every day purchases on credit card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Student loan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Car/auto loan</a:t>
            </a:r>
            <a:endParaRPr lang="en-US" dirty="0"/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Charging spring break trip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6493638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33401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0902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If you have $3000 on a credit card that earns 18% APR, and you pay off the minimum of $60 a month, how long will it take you to pay off the original debt?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2308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18 months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3 years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4 years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5 years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8 years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383901053"/>
              </p:ext>
            </p:extLst>
          </p:nvPr>
        </p:nvGraphicFramePr>
        <p:xfrm>
          <a:off x="4495800" y="1905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95800" y="19050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5422900"/>
            <a:ext cx="3556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3586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3404064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3"/>
              </a:rPr>
              <a:t>http://www.cashcourse.org/financial-tools/financial-calculators/how-long-will-it-take-to-pay-off-my-credit-card-s-.</a:t>
            </a:r>
            <a:r>
              <a:rPr lang="en-US" dirty="0" smtClean="0">
                <a:hlinkClick r:id="rId3"/>
              </a:rPr>
              <a:t>aspx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8339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467600" cy="1600200"/>
          </a:xfrm>
        </p:spPr>
        <p:txBody>
          <a:bodyPr>
            <a:normAutofit fontScale="90000"/>
          </a:bodyPr>
          <a:lstStyle/>
          <a:p>
            <a:r>
              <a:rPr lang="en-US" dirty="0"/>
              <a:t>For financial help see </a:t>
            </a:r>
            <a:r>
              <a:rPr lang="en-US" dirty="0" smtClean="0"/>
              <a:t>these websites: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ashcourse.org</a:t>
            </a:r>
            <a:endParaRPr lang="en-US" dirty="0" smtClean="0"/>
          </a:p>
          <a:p>
            <a:r>
              <a:rPr lang="en-US" dirty="0" smtClean="0"/>
              <a:t>givememoneyboiler.com</a:t>
            </a:r>
          </a:p>
          <a:p>
            <a:r>
              <a:rPr lang="en-US" dirty="0" smtClean="0"/>
              <a:t>boilerbank.org</a:t>
            </a:r>
          </a:p>
          <a:p>
            <a:r>
              <a:rPr lang="en-US" dirty="0" smtClean="0"/>
              <a:t>petescash.com</a:t>
            </a:r>
          </a:p>
          <a:p>
            <a:r>
              <a:rPr lang="en-US" dirty="0" smtClean="0"/>
              <a:t>Iamarichboiler.org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23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much should you have saved for an emergency fund?</a:t>
            </a:r>
            <a:br>
              <a:rPr lang="en-US" dirty="0"/>
            </a:b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3% of salary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Nothing—use loans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3 months’ expenses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A year’s expenses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1 month’s expenses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5801404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-10160" y="3401229"/>
            <a:ext cx="584200" cy="584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4674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371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is the average </a:t>
            </a:r>
            <a:r>
              <a:rPr lang="en-US" dirty="0" smtClean="0"/>
              <a:t>tuition &amp; fees </a:t>
            </a:r>
            <a:r>
              <a:rPr lang="en-US" dirty="0"/>
              <a:t>for an in-state </a:t>
            </a:r>
            <a:r>
              <a:rPr lang="en-US" dirty="0" smtClean="0"/>
              <a:t>undergraduate </a:t>
            </a:r>
            <a:r>
              <a:rPr lang="en-US" dirty="0"/>
              <a:t>student per </a:t>
            </a:r>
            <a:r>
              <a:rPr lang="en-US" dirty="0" smtClean="0"/>
              <a:t>year with 15 cr./</a:t>
            </a:r>
            <a:r>
              <a:rPr lang="en-US" dirty="0" err="1" smtClean="0"/>
              <a:t>sem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057400"/>
            <a:ext cx="4114800" cy="40690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$15,300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$11,108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$12,899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$20,170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$18,650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9749131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590800"/>
            <a:ext cx="1570038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7731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is tuition due at Eastern?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066800"/>
            <a:ext cx="4114800" cy="5059680"/>
          </a:xfrm>
        </p:spPr>
        <p:txBody>
          <a:bodyPr>
            <a:normAutofit lnSpcReduction="10000"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The first day of classes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The last day of finals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August 1, November 1, April 1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August 15, October 15, March 15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4764780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493554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What happens if your tuition is not paid within 10 days of receiving last bill for the semester?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05000"/>
            <a:ext cx="4114800" cy="422148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Fines start to accrue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Your schedule is cancelled for next semester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A hold is put on your transcript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You cannot register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All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59417110"/>
              </p:ext>
            </p:extLst>
          </p:nvPr>
        </p:nvGraphicFramePr>
        <p:xfrm>
          <a:off x="44196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196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5516880"/>
            <a:ext cx="2750312" cy="50292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7152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should you file the FAFSA?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Every semester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Each year—in January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By the time taxes are due—April 15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Before the next academic year starts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7723620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-60960" y="2565400"/>
            <a:ext cx="647700" cy="6477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9024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Which can students do that can cost money/affect financial aid?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Not choosing work study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Filing late or incomplete forms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Not choosing loans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Assuming FAFSA covers all scholarships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Not checking email for messages from Fin. Aid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9630113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Chart" r:id="rId11" imgW="4572000" imgH="5143500" progId="MSGraph.Chart.8">
                  <p:embed followColorScheme="full"/>
                </p:oleObj>
              </mc:Choice>
              <mc:Fallback>
                <p:oleObj name="Chart" r:id="rId11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62560" y="1645920"/>
            <a:ext cx="368300" cy="3683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I2"/>
          <p:cNvSpPr/>
          <p:nvPr>
            <p:custDataLst>
              <p:tags r:id="rId6"/>
            </p:custDataLst>
          </p:nvPr>
        </p:nvSpPr>
        <p:spPr>
          <a:xfrm rot="10800000">
            <a:off x="162560" y="2509351"/>
            <a:ext cx="368300" cy="3683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I3"/>
          <p:cNvSpPr/>
          <p:nvPr>
            <p:custDataLst>
              <p:tags r:id="rId7"/>
            </p:custDataLst>
          </p:nvPr>
        </p:nvSpPr>
        <p:spPr>
          <a:xfrm rot="10800000">
            <a:off x="162560" y="3332311"/>
            <a:ext cx="368300" cy="3683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I4"/>
          <p:cNvSpPr/>
          <p:nvPr>
            <p:custDataLst>
              <p:tags r:id="rId8"/>
            </p:custDataLst>
          </p:nvPr>
        </p:nvSpPr>
        <p:spPr>
          <a:xfrm rot="10800000">
            <a:off x="162560" y="3784938"/>
            <a:ext cx="368300" cy="3683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I5"/>
          <p:cNvSpPr/>
          <p:nvPr>
            <p:custDataLst>
              <p:tags r:id="rId9"/>
            </p:custDataLst>
          </p:nvPr>
        </p:nvSpPr>
        <p:spPr>
          <a:xfrm rot="10800000">
            <a:off x="162560" y="4978231"/>
            <a:ext cx="368300" cy="3683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6132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dirty="0"/>
              <a:t>You can use financial aid for all of the following expenses </a:t>
            </a:r>
            <a:r>
              <a:rPr lang="en-US" dirty="0" smtClean="0"/>
              <a:t>except?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133600"/>
            <a:ext cx="4114800" cy="39928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Buying a vehicle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Housing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Books and supplies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Laptop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lphaUcPeriod"/>
            </a:pPr>
            <a:r>
              <a:rPr lang="en-US" dirty="0" smtClean="0"/>
              <a:t>S</a:t>
            </a:r>
            <a:r>
              <a:rPr lang="en-US" dirty="0" smtClean="0"/>
              <a:t>hoes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8314494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23520" y="2273300"/>
            <a:ext cx="292100" cy="2921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4701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0.3294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DAD26E3646A416887FA2C69E1D79101&lt;/guid&gt;&#10;        &lt;description /&gt;&#10;        &lt;date&gt;8/7/2014 11:53:2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90000CE22244C12A1C6177826C98190&lt;/guid&gt;&#10;            &lt;repollguid&gt;E942E0F074AA42049A88AD71F3295A63&lt;/repollguid&gt;&#10;            &lt;sourceid&gt;3F7219F1439342EBB25A521CDEC30D06&lt;/sourceid&gt;&#10;            &lt;questiontext&gt;What is the average tuition &amp;amp; fees for an in-state undergraduate student per year with 15 cr./sem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ACAFEA918154FCFBFED4A17E843FC20&lt;/guid&gt;&#10;                    &lt;answertext&gt;$15,300&lt;/answertext&gt;&#10;                    &lt;valuetype&gt;-1&lt;/valuetype&gt;&#10;                &lt;/answer&gt;&#10;                &lt;answer&gt;&#10;                    &lt;guid&gt;CF6E4895F29F49EBBAC672490F98E891&lt;/guid&gt;&#10;                    &lt;answertext&gt;$11,108&lt;/answertext&gt;&#10;                    &lt;valuetype&gt;1&lt;/valuetype&gt;&#10;                &lt;/answer&gt;&#10;                &lt;answer&gt;&#10;                    &lt;guid&gt;58E6407F66744474B0C42302C102F20C&lt;/guid&gt;&#10;                    &lt;answertext&gt;$12,899&lt;/answertext&gt;&#10;                    &lt;valuetype&gt;-1&lt;/valuetype&gt;&#10;                &lt;/answer&gt;&#10;                &lt;answer&gt;&#10;                    &lt;guid&gt;AA92B0F9448D422A8B39E1262DDAB145&lt;/guid&gt;&#10;                    &lt;answertext&gt;$20,170&lt;/answertext&gt;&#10;                    &lt;valuetype&gt;-1&lt;/valuetype&gt;&#10;                &lt;/answer&gt;&#10;                &lt;answer&gt;&#10;                    &lt;guid&gt;C743152A290241268D3C59CF9876E5B2&lt;/guid&gt;&#10;                    &lt;answertext&gt;$18,650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AAAF6C80122542319DA9F5C8BD388E19&lt;/guid&gt;&#10;        &lt;description /&gt;&#10;        &lt;date&gt;8/7/2014 3:11:1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BC561E16E5B4357BC6A7999175F2996&lt;/guid&gt;&#10;            &lt;repollguid&gt;79F369A59F8045C39B17103C44BAF9A7&lt;/repollguid&gt;&#10;            &lt;sourceid&gt;D170F094521847F6A32FC607FD5717CD&lt;/sourceid&gt;&#10;            &lt;questiontext&gt;When is tuition due at Easter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7E3825A4EBE444FAB2D0298AC8195F5&lt;/guid&gt;&#10;                    &lt;answertext&gt;The first day of classes&lt;/answertext&gt;&#10;                    &lt;valuetype&gt;-1&lt;/valuetype&gt;&#10;                &lt;/answer&gt;&#10;                &lt;answer&gt;&#10;                    &lt;guid&gt;7C5282A8F6D1416C96D3492C0AACCEEA&lt;/guid&gt;&#10;                    &lt;answertext&gt;The last day of finals&lt;/answertext&gt;&#10;                    &lt;valuetype&gt;-1&lt;/valuetype&gt;&#10;                &lt;/answer&gt;&#10;                &lt;answer&gt;&#10;                    &lt;guid&gt;05293612D0D6466B906B5FDFA1B187C4&lt;/guid&gt;&#10;                    &lt;answertext&gt;August 1, November 1, April 1&lt;/answertext&gt;&#10;                    &lt;valuetype&gt;1&lt;/valuetype&gt;&#10;                &lt;/answer&gt;&#10;                &lt;answer&gt;&#10;                    &lt;guid&gt;E462D8B9AFC446F792034C8A5B15399E&lt;/guid&gt;&#10;                    &lt;answertext&gt;August 15, October 15, March 15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AB0F00F27B4D475EAACC85CAE211EE64&lt;/guid&gt;&#10;        &lt;description /&gt;&#10;        &lt;date&gt;8/7/2014 3:12:5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2491CDEB70E4C41B68C190F56B27536&lt;/guid&gt;&#10;            &lt;repollguid&gt;F002D159B1C14023B61778AD50C177FF&lt;/repollguid&gt;&#10;            &lt;sourceid&gt;3709A2F7688C45CA9A45A0BED125E4E1&lt;/sourceid&gt;&#10;            &lt;questiontext&gt;What happens if your tuition is not paid within 10 days of receiving last bill for the semeste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F7C82C8001E41E683C5A0A1F655DEF5&lt;/guid&gt;&#10;                    &lt;answertext&gt;Fines start to accrue&lt;/answertext&gt;&#10;                    &lt;valuetype&gt;-1&lt;/valuetype&gt;&#10;                &lt;/answer&gt;&#10;                &lt;answer&gt;&#10;                    &lt;guid&gt;A8D5813BCF974EBDABF2FAC99D9EA9E8&lt;/guid&gt;&#10;                    &lt;answertext&gt;Your schedule is cancelled for next semester&lt;/answertext&gt;&#10;                    &lt;valuetype&gt;-1&lt;/valuetype&gt;&#10;                &lt;/answer&gt;&#10;                &lt;answer&gt;&#10;                    &lt;guid&gt;FD460BDE04E24A5890F47EC251E5444E&lt;/guid&gt;&#10;                    &lt;answertext&gt;A hold is put on your transcript&lt;/answertext&gt;&#10;                    &lt;valuetype&gt;-1&lt;/valuetype&gt;&#10;                &lt;/answer&gt;&#10;                &lt;answer&gt;&#10;                    &lt;guid&gt;F9720D2F5E05408AA3B80A39148A4C2E&lt;/guid&gt;&#10;                    &lt;answertext&gt;You cannot register&lt;/answertext&gt;&#10;                    &lt;valuetype&gt;-1&lt;/valuetype&gt;&#10;                &lt;/answer&gt;&#10;                &lt;answer&gt;&#10;                    &lt;guid&gt;CC1A73F137EE4DE4A7D00348E4B22637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F27DD7A4AB3E4E15A364E3B7F535C3E3&lt;/guid&gt;&#10;        &lt;description /&gt;&#10;        &lt;date&gt;8/6/2014 9:26:5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3A9A311D28847879C84AB0A1E255323&lt;/guid&gt;&#10;            &lt;repollguid&gt;4793699CA08942D2AC367D47693A6F26&lt;/repollguid&gt;&#10;            &lt;sourceid&gt;21CEE2389D2F4F3D8702B270442E7345&lt;/sourceid&gt;&#10;            &lt;questiontext&gt;What is the cheapest way to eat in between clas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DF80B4BE82F454E8F4D1BD145D57D8B&lt;/guid&gt;&#10;                    &lt;answertext&gt;Dining halls&lt;/answertext&gt;&#10;                    &lt;valuetype&gt;-1&lt;/valuetype&gt;&#10;                &lt;/answer&gt;&#10;                &lt;answer&gt;&#10;                    &lt;guid&gt;9B5998C9F9E749ABA70D8CE28CD74279&lt;/guid&gt;&#10;                    &lt;answertext&gt;Pack a lunch&lt;/answertext&gt;&#10;                    &lt;valuetype&gt;1&lt;/valuetype&gt;&#10;                &lt;/answer&gt;&#10;                &lt;answer&gt;&#10;                    &lt;guid&gt;5C38D8BA63B946EDA9E54409699050A1&lt;/guid&gt;&#10;                    &lt;answertext&gt;Fast food&lt;/answertext&gt;&#10;                    &lt;valuetype&gt;-1&lt;/valuetype&gt;&#10;                &lt;/answer&gt;&#10;                &lt;answer&gt;&#10;                    &lt;guid&gt;1A9BCF1A5D5F421CB5468EC58045A962&lt;/guid&gt;&#10;                    &lt;answertext&gt;Vending machines&lt;/answertext&gt;&#10;                    &lt;valuetype&gt;-1&lt;/valuetype&gt;&#10;                &lt;/answer&gt;&#10;                &lt;answer&gt;&#10;                    &lt;guid&gt;3E6BDA04D412437194F0203D46B194F4&lt;/guid&gt;&#10;                    &lt;answertext&gt;Beg and panhandl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173185310B941E892DEEA91BF788E7C&lt;/guid&gt;&#10;        &lt;description /&gt;&#10;        &lt;date&gt;8/7/2014 3:18:2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14B1FCD352B4AEE9692F4AED5E2E3F7&lt;/guid&gt;&#10;            &lt;repollguid&gt;1E4D01791DD34CDBAEA53D8A26A169CE&lt;/repollguid&gt;&#10;            &lt;sourceid&gt;6F5DF08DC0C940CB9891C9FE7307F352&lt;/sourceid&gt;&#10;            &lt;questiontext&gt;When should you file the FAFSA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E91F10BF25A494C8FE9D6A411FFF1E1&lt;/guid&gt;&#10;                    &lt;answertext&gt;Every semester&lt;/answertext&gt;&#10;                    &lt;valuetype&gt;-1&lt;/valuetype&gt;&#10;                &lt;/answer&gt;&#10;                &lt;answer&gt;&#10;                    &lt;guid&gt;69718E71F5F8415CA70870C310E52C11&lt;/guid&gt;&#10;                    &lt;answertext&gt;Each year—in January&lt;/answertext&gt;&#10;                    &lt;valuetype&gt;1&lt;/valuetype&gt;&#10;                &lt;/answer&gt;&#10;                &lt;answer&gt;&#10;                    &lt;guid&gt;D5B924D91B904ACBA7B088ACB81D402C&lt;/guid&gt;&#10;                    &lt;answertext&gt;By the time taxes are due—April 15&lt;/answertext&gt;&#10;                    &lt;valuetype&gt;-1&lt;/valuetype&gt;&#10;                &lt;/answer&gt;&#10;                &lt;answer&gt;&#10;                    &lt;guid&gt;E7A59874BAC843048C371FF72FDAA353&lt;/guid&gt;&#10;                    &lt;answertext&gt;Before the next academic year starts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3CBA47BBD8864739A072E3320FB32EB2&lt;/guid&gt;&#10;        &lt;description /&gt;&#10;        &lt;date&gt;8/7/2014 3:21:3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CFB45DCF45D400CB2C8DBC6CF71A122&lt;/guid&gt;&#10;            &lt;repollguid&gt;4E85462956984C97987DE376025F8F94&lt;/repollguid&gt;&#10;            &lt;sourceid&gt;3B25ECBCC31548E78560EEF5A1E8CD95&lt;/sourceid&gt;&#10;            &lt;questiontext&gt;Which can students do that can cost money/affect financial aid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DE524FC42024F5FBE5719F1C6C32691&lt;/guid&gt;&#10;                    &lt;answertext&gt;Not choosing work study&lt;/answertext&gt;&#10;                    &lt;valuetype&gt;1&lt;/valuetype&gt;&#10;                &lt;/answer&gt;&#10;                &lt;answer&gt;&#10;                    &lt;guid&gt;CF4D72169A35427991135D62353A5C95&lt;/guid&gt;&#10;                    &lt;answertext&gt;Filing late or incomplete forms&lt;/answertext&gt;&#10;                    &lt;valuetype&gt;1&lt;/valuetype&gt;&#10;                &lt;/answer&gt;&#10;                &lt;answer&gt;&#10;                    &lt;guid&gt;4AF9919C8FA94D9BA7AABF264D49BA37&lt;/guid&gt;&#10;                    &lt;answertext&gt;Not choosing loans&lt;/answertext&gt;&#10;                    &lt;valuetype&gt;1&lt;/valuetype&gt;&#10;                &lt;/answer&gt;&#10;                &lt;answer&gt;&#10;                    &lt;guid&gt;05B423F62AC64D9194C0DD50AC8DA5BD&lt;/guid&gt;&#10;                    &lt;answertext&gt;Assuming FAFSA covers all scholarships&lt;/answertext&gt;&#10;                    &lt;valuetype&gt;1&lt;/valuetype&gt;&#10;                &lt;/answer&gt;&#10;                &lt;answer&gt;&#10;                    &lt;guid&gt;D6C4F61655324629B381BDE82880B145&lt;/guid&gt;&#10;                    &lt;answertext&gt;Not checking email for messages from Fin. Aid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B4077A4C5F1345498B6EC7B6B76DB916&lt;/guid&gt;&#10;        &lt;description /&gt;&#10;        &lt;date&gt;8/6/2014 10:12:3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6D2946CF00E4ED8BB313E7F8589E2AD&lt;/guid&gt;&#10;            &lt;repollguid&gt;B3B10A8BABB0491C99AB18CA1BFA35F7&lt;/repollguid&gt;&#10;            &lt;sourceid&gt;06699A5D9CD745B58AC685D9F4D62F17&lt;/sourceid&gt;&#10;            &lt;questiontext&gt;You can use financial aid for all of the following expenses excep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F778D20A5954D109C00183CED74436A&lt;/guid&gt;&#10;                    &lt;answertext&gt;Buying a vehicle&lt;/answertext&gt;&#10;                    &lt;valuetype&gt;1&lt;/valuetype&gt;&#10;                &lt;/answer&gt;&#10;                &lt;answer&gt;&#10;                    &lt;guid&gt;19F9F1EB6BC547E789ED82E0635F7872&lt;/guid&gt;&#10;                    &lt;answertext&gt;Housing&lt;/answertext&gt;&#10;                    &lt;valuetype&gt;-1&lt;/valuetype&gt;&#10;                &lt;/answer&gt;&#10;                &lt;answer&gt;&#10;                    &lt;guid&gt;4A1FDCA1E08348D49FBDC5150162709D&lt;/guid&gt;&#10;                    &lt;answertext&gt;Books and supplies&lt;/answertext&gt;&#10;                    &lt;valuetype&gt;-1&lt;/valuetype&gt;&#10;                &lt;/answer&gt;&#10;                &lt;answer&gt;&#10;                    &lt;guid&gt;ED5F6CE7A9B548928506282002601D80&lt;/guid&gt;&#10;                    &lt;answertext&gt;Laptop&lt;/answertext&gt;&#10;                    &lt;valuetype&gt;-1&lt;/valuetype&gt;&#10;                &lt;/answer&gt;&#10;                &lt;answer&gt;&#10;                    &lt;guid&gt;F5493BBF4F07432D863EED7728177967&lt;/guid&gt;&#10;                    &lt;answertext&gt;Shoes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AUTOOPENPOLL" val="True"/>
  <p:tag name="AUTOFORMATCHART" val="True"/>
  <p:tag name="TPQUESTIONXML" val="﻿&lt;?xml version=&quot;1.0&quot; encoding=&quot;utf-8&quot;?&gt;&#10;&lt;questionlist&gt;&#10;    &lt;properties&gt;&#10;        &lt;guid&gt;25BD671839BF426F92B7CEB33DE164CD&lt;/guid&gt;&#10;        &lt;description /&gt;&#10;        &lt;date&gt;8/6/2014 10:14:2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0DF1BD182F543F59AD3517CE06373DD&lt;/guid&gt;&#10;            &lt;repollguid&gt;ED4DEACD2B104A37BEE9D2FE3E3C6899&lt;/repollguid&gt;&#10;            &lt;sourceid&gt;D8F7F985DEF041B98F57398954B53092&lt;/sourceid&gt;&#10;            &lt;questiontext&gt;When do your federal student loans go into repayment 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0BD19669B174765A19D2F58C4AF3E00&lt;/guid&gt;&#10;                    &lt;answertext&gt;Never&lt;/answertext&gt;&#10;                    &lt;valuetype&gt;-1&lt;/valuetype&gt;&#10;                &lt;/answer&gt;&#10;                &lt;answer&gt;&#10;                    &lt;guid&gt;3C613FF55C9741CD97745F5DCA66B6F9&lt;/guid&gt;&#10;                    &lt;answertext&gt;1 yr after graduation&lt;/answertext&gt;&#10;                    &lt;valuetype&gt;-1&lt;/valuetype&gt;&#10;                &lt;/answer&gt;&#10;                &lt;answer&gt;&#10;                    &lt;guid&gt;BD564CAC4E644466A3973B15380082F2&lt;/guid&gt;&#10;                    &lt;answertext&gt;Immediately&lt;/answertext&gt;&#10;                    &lt;valuetype&gt;-1&lt;/valuetype&gt;&#10;                &lt;/answer&gt;&#10;                &lt;answer&gt;&#10;                    &lt;guid&gt;76BFA6C76E3B4EA194CEA664576E45C6&lt;/guid&gt;&#10;                    &lt;answertext&gt;6 mos. after graduation&lt;/answertext&gt;&#10;                    &lt;valuetype&gt;1&lt;/valuetype&gt;&#10;                &lt;/answer&gt;&#10;                &lt;answer&gt;&#10;                    &lt;guid&gt;FD536317C59E485B8AA648CE176C180C&lt;/guid&gt;&#10;                    &lt;answertext&gt;Repayment during colleg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A7D30BEF6B24630B0D4768775226656&lt;/guid&gt;&#10;        &lt;description /&gt;&#10;        &lt;date&gt;8/7/2014 11:48:2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EC41C454EED4C57872B61AE66E48C4B&lt;/guid&gt;&#10;            &lt;repollguid&gt;5B55078D1759402A88EEBB40C932BC3B&lt;/repollguid&gt;&#10;            &lt;sourceid&gt;F94F24E31DAA43348AD6D822CA5418E7&lt;/sourceid&gt;&#10;            &lt;questiontext&gt;Unsubsidized Stafford loans interest accrue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BFB8E0BAF404B6B89977C56C9C84EF8&lt;/guid&gt;&#10;                    &lt;answertext&gt;After college&lt;/answertext&gt;&#10;                    &lt;valuetype&gt;-1&lt;/valuetype&gt;&#10;                &lt;/answer&gt;&#10;                &lt;answer&gt;&#10;                    &lt;guid&gt;A0E15577AFEE43DC82B41E42EE80A164&lt;/guid&gt;&#10;                    &lt;answertext&gt;On graduation&lt;/answertext&gt;&#10;                    &lt;valuetype&gt;-1&lt;/valuetype&gt;&#10;                &lt;/answer&gt;&#10;                &lt;answer&gt;&#10;                    &lt;guid&gt;82C271B82B1B46A0A6D7D6CE675C58AF&lt;/guid&gt;&#10;                    &lt;answertext&gt;While in college&lt;/answertext&gt;&#10;                    &lt;valuetype&gt;1&lt;/valuetype&gt;&#10;                &lt;/answer&gt;&#10;                &lt;answer&gt;&#10;                    &lt;guid&gt;1395E732ED5E4BA19A30BD1D89124A70&lt;/guid&gt;&#10;                    &lt;answertext&gt;No interest&lt;/answertext&gt;&#10;                    &lt;valuetype&gt;-1&lt;/valuetype&gt;&#10;                &lt;/answer&gt;&#10;                &lt;answer&gt;&#10;                    &lt;guid&gt;88CAEF8045D14B0D9C03A4FDFEBAD8B9&lt;/guid&gt;&#10;                    &lt;answertext&gt;Never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5C9489A0E6243DE8CFD4E810E0F67F2&lt;/guid&gt;&#10;        &lt;description /&gt;&#10;        &lt;date&gt;8/6/2014 1:16:1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21AB5E58ABE40B0BCA7AB455D91FBC4&lt;/guid&gt;&#10;            &lt;repollguid&gt;88ECB810C7224EE28F3EC5AFD7732AB3&lt;/repollguid&gt;&#10;            &lt;sourceid&gt;52CADD87A161431FBC888B1D036A0424&lt;/sourceid&gt;&#10;            &lt;questiontext&gt;Subsidized Stafford loan interest is paid by whom while you attend at least half-tim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0031156F50E4DC28F158B212E4127B4&lt;/guid&gt;&#10;                    &lt;answertext&gt;Parents&lt;/answertext&gt;&#10;                    &lt;valuetype&gt;-1&lt;/valuetype&gt;&#10;                &lt;/answer&gt;&#10;                &lt;answer&gt;&#10;                    &lt;guid&gt;2AC32D35F9E84A3A8F4E2A8F2CD3D527&lt;/guid&gt;&#10;                    &lt;answertext&gt;Loan service&lt;/answertext&gt;&#10;                    &lt;valuetype&gt;-1&lt;/valuetype&gt;&#10;                &lt;/answer&gt;&#10;                &lt;answer&gt;&#10;                    &lt;guid&gt;F29701A19D9145B5AD605C6ACCE8586E&lt;/guid&gt;&#10;                    &lt;answertext&gt;Yourself&lt;/answertext&gt;&#10;                    &lt;valuetype&gt;-1&lt;/valuetype&gt;&#10;                &lt;/answer&gt;&#10;                &lt;answer&gt;&#10;                    &lt;guid&gt;4C993ACE03FC4C95BE91125E048015F8&lt;/guid&gt;&#10;                    &lt;answertext&gt;Federal government&lt;/answertext&gt;&#10;                    &lt;valuetype&gt;1&lt;/valuetype&gt;&#10;                &lt;/answer&gt;&#10;                &lt;answer&gt;&#10;                    &lt;guid&gt;8AA4F0595E084B48AF7D016C2303D823&lt;/guid&gt;&#10;                    &lt;answertext&gt;Eastern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441D95C4174245E1809F26999B6AE779&lt;/guid&gt;&#10;        &lt;description /&gt;&#10;        &lt;date&gt;8/7/2014 11:51:0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5A7E2F237AF495AB7C1244F52365E20&lt;/guid&gt;&#10;            &lt;repollguid&gt;E8A9E9D83F88400DBC343FC7CAD2B9E2&lt;/repollguid&gt;&#10;            &lt;sourceid&gt;94515A85A1454CB78C521F0BB8EE93AD&lt;/sourceid&gt;&#10;            &lt;questiontext&gt;Loans from the university are based on the following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3D6D63AB37144A5A4D6B5DFCB0F8725&lt;/guid&gt;&#10;                    &lt;answertext&gt;FAFSA&lt;/answertext&gt;&#10;                    &lt;valuetype&gt;1&lt;/valuetype&gt;&#10;                &lt;/answer&gt;&#10;                &lt;answer&gt;&#10;                    &lt;guid&gt;1A7031EB806C48758E28B0E3DCEC79D3&lt;/guid&gt;&#10;                    &lt;answertext&gt;Merit based&lt;/answertext&gt;&#10;                    &lt;valuetype&gt;-1&lt;/valuetype&gt;&#10;                &lt;/answer&gt;&#10;                &lt;answer&gt;&#10;                    &lt;guid&gt;64208237E95D4F1EB87C5EE975C8098F&lt;/guid&gt;&#10;                    &lt;answertext&gt;ACT score&lt;/answertext&gt;&#10;                    &lt;valuetype&gt;-1&lt;/valuetype&gt;&#10;                &lt;/answer&gt;&#10;                &lt;answer&gt;&#10;                    &lt;guid&gt;C848D04A030443A78AF77DC7CCF80702&lt;/guid&gt;&#10;                    &lt;answertext&gt;Randomly selected&lt;/answertext&gt;&#10;                    &lt;valuetype&gt;-1&lt;/valuetype&gt;&#10;                &lt;/answer&gt;&#10;            &lt;/answers&gt;&#10;        &lt;/multichoice&gt;&#10;    &lt;/questions&gt;&#10;&lt;/questionlist&gt;"/>
  <p:tag name="AUTOOPENPOLL" val="True"/>
  <p:tag name="AUTOFORMATCHART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83710CB742604371A16A70EC09B94254&lt;/guid&gt;&#10;        &lt;description /&gt;&#10;        &lt;date&gt;8/6/2014 10:17:2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81C7BEC392B4ADCB9681216B181C865&lt;/guid&gt;&#10;            &lt;repollguid&gt;B7B7FB26F19F404FA27C95DC3BEBF9E7&lt;/repollguid&gt;&#10;            &lt;sourceid&gt;A16B48C87C0740E489CC8E9DC142136F&lt;/sourceid&gt;&#10;            &lt;questiontext&gt;Off campus housing deposit is typicall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0900F0596D04E0384786E47FD9AF702&lt;/guid&gt;&#10;                    &lt;answertext&gt;No charge&lt;/answertext&gt;&#10;                    &lt;valuetype&gt;-1&lt;/valuetype&gt;&#10;                &lt;/answer&gt;&#10;                &lt;answer&gt;&#10;                    &lt;guid&gt;9F36D790FAF449ACBE44AC8C6A92DE45&lt;/guid&gt;&#10;                    &lt;answertext&gt;First month’s rent&lt;/answertext&gt;&#10;                    &lt;valuetype&gt;1&lt;/valuetype&gt;&#10;                &lt;/answer&gt;&#10;                &lt;answer&gt;&#10;                    &lt;guid&gt;A7417619BD1D4C0181386CDDBDD5AF17&lt;/guid&gt;&#10;                    &lt;answertext&gt;Security deposit&lt;/answertext&gt;&#10;                    &lt;valuetype&gt;-1&lt;/valuetype&gt;&#10;                &lt;/answer&gt;&#10;                &lt;answer&gt;&#10;                    &lt;guid&gt;16493D7281CF41B8B67231414DD6BC7A&lt;/guid&gt;&#10;                    &lt;answertext&gt;$50&lt;/answertext&gt;&#10;                    &lt;valuetype&gt;-1&lt;/valuetype&gt;&#10;                &lt;/answer&gt;&#10;                &lt;answer&gt;&#10;                    &lt;guid&gt;7D205FCE538D435C8F4E199011EC6349&lt;/guid&gt;&#10;                    &lt;answertext&gt;$500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482A6EFA74C466FA5749F95F12C22CE&lt;/guid&gt;&#10;        &lt;description /&gt;&#10;        &lt;date&gt;8/6/2014 9:21:5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7A03021F3B34E8A9277A865DCFFB7F5&lt;/guid&gt;&#10;            &lt;repollguid&gt;C9A582EFA8474363A23D6555B96B9EAE&lt;/repollguid&gt;&#10;            &lt;sourceid&gt;3F2ADA2318D2428082A30470164AE75D&lt;/sourceid&gt;&#10;            &lt;questiontext&gt;Financially, what is the best way to pay for spring break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6E4074953D5443EA8722D285B32077C&lt;/guid&gt;&#10;                    &lt;answertext&gt;savings from employment&lt;/answertext&gt;&#10;                    &lt;valuetype&gt;1&lt;/valuetype&gt;&#10;                &lt;/answer&gt;&#10;                &lt;answer&gt;&#10;                    &lt;guid&gt;E371C493EC334F0798A8928F41C5F0F0&lt;/guid&gt;&#10;                    &lt;answertext&gt;student loans&lt;/answertext&gt;&#10;                    &lt;valuetype&gt;-1&lt;/valuetype&gt;&#10;                &lt;/answer&gt;&#10;                &lt;answer&gt;&#10;                    &lt;guid&gt;2C47E596D31249ECA30933E32EDCFB0F&lt;/guid&gt;&#10;                    &lt;answertext&gt;parents’ credit card&lt;/answertext&gt;&#10;                    &lt;valuetype&gt;-1&lt;/valuetype&gt;&#10;                &lt;/answer&gt;&#10;                &lt;answer&gt;&#10;                    &lt;guid&gt;E9A3B3654ECF4339B4F0048D305028CD&lt;/guid&gt;&#10;                    &lt;answertext&gt;your credit card, play lotto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D379F02E5B264C3896E7A453DBB9484D&lt;/guid&gt;&#10;        &lt;description /&gt;&#10;        &lt;date&gt;8/6/2014 10:19:4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F4AB0295C294F91954066445AE47A94&lt;/guid&gt;&#10;            &lt;repollguid&gt;B4EB2336637148D4B6AB3569C888E55F&lt;/repollguid&gt;&#10;            &lt;sourceid&gt;DAAEE5CD672F49B197BD749CC173859E&lt;/sourceid&gt;&#10;            &lt;questiontext&gt;How much should you have saved for an emergency fund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4CC1888439A464DB2A256046667F4EE&lt;/guid&gt;&#10;                    &lt;answertext&gt;3% of salary&lt;/answertext&gt;&#10;                    &lt;valuetype&gt;-1&lt;/valuetype&gt;&#10;                &lt;/answer&gt;&#10;                &lt;answer&gt;&#10;                    &lt;guid&gt;738D6B3E3DC34112BDF5791D28F6691A&lt;/guid&gt;&#10;                    &lt;answertext&gt;Nothing—use loans&lt;/answertext&gt;&#10;                    &lt;valuetype&gt;-1&lt;/valuetype&gt;&#10;                &lt;/answer&gt;&#10;                &lt;answer&gt;&#10;                    &lt;guid&gt;528AC92869EA4143A533FEB42622DD90&lt;/guid&gt;&#10;                    &lt;answertext&gt;3 months’ expenses&lt;/answertext&gt;&#10;                    &lt;valuetype&gt;1&lt;/valuetype&gt;&#10;                &lt;/answer&gt;&#10;                &lt;answer&gt;&#10;                    &lt;guid&gt;EC4AA61EBB58441EB836C5FD7217F5D2&lt;/guid&gt;&#10;                    &lt;answertext&gt;A year’s expenses&lt;/answertext&gt;&#10;                    &lt;valuetype&gt;-1&lt;/valuetype&gt;&#10;                &lt;/answer&gt;&#10;                &lt;answer&gt;&#10;                    &lt;guid&gt;8919F427DA124FEEBA2A4C78AFA90188&lt;/guid&gt;&#10;                    &lt;answertext&gt;1 month’s expenses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E0475F1047144FCBBD32414D76852AEF&lt;/guid&gt;&#10;        &lt;description /&gt;&#10;        &lt;date&gt;8/6/2014 9:51:4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7B95D1A2F4F4ADD968963B4F741510F&lt;/guid&gt;&#10;            &lt;repollguid&gt;6E8ECD0335024753BDFF6292762A9D7E&lt;/repollguid&gt;&#10;            &lt;sourceid&gt;A82DC7C71883475BB093BDE4EEDB43DD&lt;/sourceid&gt;&#10;            &lt;questiontext&gt;If someone steals your credit card and uses it, how much could you ow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003CE82E8F3454A90B6F549557AF5D2&lt;/guid&gt;&#10;                    &lt;answertext&gt;2.75% owed&lt;/answertext&gt;&#10;                    &lt;valuetype&gt;-1&lt;/valuetype&gt;&#10;                &lt;/answer&gt;&#10;                &lt;answer&gt;&#10;                    &lt;guid&gt;AC37E367005042679D7C60323F07BA54&lt;/guid&gt;&#10;                    &lt;answertext&gt;Nothing, the bank pays&lt;/answertext&gt;&#10;                    &lt;valuetype&gt;-1&lt;/valuetype&gt;&#10;                &lt;/answer&gt;&#10;                &lt;answer&gt;&#10;                    &lt;guid&gt;B3EFB4CAEB4E4F928BF6A9C23010A062&lt;/guid&gt;&#10;                    &lt;answertext&gt;$50&lt;/answertext&gt;&#10;                    &lt;valuetype&gt;1&lt;/valuetype&gt;&#10;                &lt;/answer&gt;&#10;                &lt;answer&gt;&#10;                    &lt;guid&gt;910839215D94485DBC7CA92B341E93F2&lt;/guid&gt;&#10;                    &lt;answertext&gt;Total unauthorized charges&lt;/answertext&gt;&#10;                    &lt;valuetype&gt;-1&lt;/valuetype&gt;&#10;                &lt;/answer&gt;&#10;                &lt;answer&gt;&#10;                    &lt;guid&gt;1DA3EA8B4E804784BB3FF433327FC4D6&lt;/guid&gt;&#10;                    &lt;answertext&gt;$500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NUMBERFORMAT" val="0"/>
  <p:tag name="LABELFORMAT" val="0"/>
  <p:tag name="DEFINEDCOLORS" val="3,6,10,45,32,50,13,4,9,55,1"/>
  <p:tag name="COLORTYPE" val="SCHEM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4E1038B483DC4F3EA163966ADBF8ECE7&lt;/guid&gt;&#10;        &lt;description /&gt;&#10;        &lt;date&gt;8/6/2014 10:22:3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F990E36212A4FACB326732B3D2A174C&lt;/guid&gt;&#10;            &lt;repollguid&gt;E90D46B0110B4CB994F996317D131383&lt;/repollguid&gt;&#10;            &lt;sourceid&gt;CEA2DADA58024155800229B083CC624C&lt;/sourceid&gt;&#10;            &lt;questiontext&gt;Your credit score affects ability to receiv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A9831270C5848CBAC5471C3847E2241&lt;/guid&gt;&#10;                    &lt;answertext&gt;Credit cards&lt;/answertext&gt;&#10;                    &lt;valuetype&gt;-1&lt;/valuetype&gt;&#10;                &lt;/answer&gt;&#10;                &lt;answer&gt;&#10;                    &lt;guid&gt;91976F2878C04C98B53FBACD80F2A265&lt;/guid&gt;&#10;                    &lt;answertext&gt;Auto loans&lt;/answertext&gt;&#10;                    &lt;valuetype&gt;-1&lt;/valuetype&gt;&#10;                &lt;/answer&gt;&#10;                &lt;answer&gt;&#10;                    &lt;guid&gt;B90A7EBCC0544A96806039E948389696&lt;/guid&gt;&#10;                    &lt;answertext&gt;Housing&lt;/answertext&gt;&#10;                    &lt;valuetype&gt;-1&lt;/valuetype&gt;&#10;                &lt;/answer&gt;&#10;                &lt;answer&gt;&#10;                    &lt;guid&gt;94207229CD3445548230B096008F387C&lt;/guid&gt;&#10;                    &lt;answertext&gt;Employment&lt;/answertext&gt;&#10;                    &lt;valuetype&gt;-1&lt;/valuetype&gt;&#10;                &lt;/answer&gt;&#10;                &lt;answer&gt;&#10;                    &lt;guid&gt;FA8C979CD5214331B7F831AD829E2003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AUTOOPENPOLL" val="True"/>
  <p:tag name="AUTOFORMATCHART" val="Tru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AUTOOPENPOLL" val="True"/>
  <p:tag name="AUTOFORMATCHART" val="True"/>
  <p:tag name="TPQUESTIONXML" val="﻿&lt;?xml version=&quot;1.0&quot; encoding=&quot;utf-8&quot;?&gt;&#10;&lt;questionlist&gt;&#10;    &lt;properties&gt;&#10;        &lt;guid&gt;7D7CF0CDD8DF40AFBCB8C19C0C06FB8B&lt;/guid&gt;&#10;        &lt;description /&gt;&#10;        &lt;date&gt;8/7/2014 11:58:5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798F63CEB00436486BBF8B5DEDDB444&lt;/guid&gt;&#10;            &lt;repollguid&gt;62CBAB32256A417ABB6AB324F42FB783&lt;/repollguid&gt;&#10;            &lt;sourceid&gt;AD861B156D504B0EACF9C06CC66FDBBC&lt;/sourceid&gt;&#10;            &lt;questiontext&gt;The average debt of an Eastern undergraduate upon gradua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04801FF0E6A414FB0F93E5804D62E2D&lt;/guid&gt;&#10;                    &lt;answertext&gt;$32,100&lt;/answertext&gt;&#10;                    &lt;valuetype&gt;-1&lt;/valuetype&gt;&#10;                &lt;/answer&gt;&#10;                &lt;answer&gt;&#10;                    &lt;guid&gt;E656DCF3E3FE40C0A61E39F77CF7FB82&lt;/guid&gt;&#10;                    &lt;answertext&gt;$15,577&lt;/answertext&gt;&#10;                    &lt;valuetype&gt;-1&lt;/valuetype&gt;&#10;                &lt;/answer&gt;&#10;                &lt;answer&gt;&#10;                    &lt;guid&gt;0325866490554709BC20CEA5F7CC1FB4&lt;/guid&gt;&#10;                    &lt;answertext&gt;$20,108&lt;/answertext&gt;&#10;                    &lt;valuetype&gt;1&lt;/valuetype&gt;&#10;                &lt;/answer&gt;&#10;                &lt;answer&gt;&#10;                    &lt;guid&gt;45ED8D89A56F4E44A90DF27095E1819D&lt;/guid&gt;&#10;                    &lt;answertext&gt;$23,743&lt;/answertext&gt;&#10;                    &lt;valuetype&gt;-1&lt;/valuetype&gt;&#10;                &lt;/answer&gt;&#10;                &lt;answer&gt;&#10;                    &lt;guid&gt;1BFCA48E610D4916B5648E6C491D71D8&lt;/guid&gt;&#10;                    &lt;answertext&gt;$27,032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73CE50703B324F9AAD3732E1C3A245CA&lt;/guid&gt;&#10;        &lt;description /&gt;&#10;        &lt;date&gt;8/7/2014 12:14:3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19F3269097D4A9CA917A943565509DF&lt;/guid&gt;&#10;            &lt;repollguid&gt;D59F401AD91646698D23B709C76B4495&lt;/repollguid&gt;&#10;            &lt;sourceid&gt;77ECBFE4D6A642C2823A5D4737042E80&lt;/sourceid&gt;&#10;            &lt;questiontext&gt;Which actions will begin your personal credit scor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AEA4BE5B1B045CDB45AFD30AD4B4A73&lt;/guid&gt;&#10;                    &lt;answertext&gt;Taking out a loan for a car&lt;/answertext&gt;&#10;                    &lt;valuetype&gt;1&lt;/valuetype&gt;&#10;                &lt;/answer&gt;&#10;                &lt;answer&gt;&#10;                    &lt;guid&gt;3DD7453D30E3467389A8FD4F549A85DA&lt;/guid&gt;&#10;                    &lt;answertext&gt;Applying for a student loan&lt;/answertext&gt;&#10;                    &lt;valuetype&gt;1&lt;/valuetype&gt;&#10;                &lt;/answer&gt;&#10;                &lt;answer&gt;&#10;                    &lt;guid&gt;AFB8576E4C1C4AEA8C278BA45851D3F8&lt;/guid&gt;&#10;                    &lt;answertext&gt;Using a credit card&lt;/answertext&gt;&#10;                    &lt;valuetype&gt;1&lt;/valuetype&gt;&#10;                &lt;/answer&gt;&#10;                &lt;answer&gt;&#10;                    &lt;guid&gt;EB75740303B5488EA7CCDC19F9E62E53&lt;/guid&gt;&#10;                    &lt;answertext&gt;Not paying rent&lt;/answertext&gt;&#10;                    &lt;valuetype&gt;1&lt;/valuetype&gt;&#10;                &lt;/answer&gt;&#10;                &lt;answer&gt;&#10;                    &lt;guid&gt;5205947BFC014F29ABF400A3BB1ED5C7&lt;/guid&gt;&#10;                    &lt;answertext&gt;Not paying bills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F1713AC7D7D64AA0A60DD3E8EBCE3718&lt;/guid&gt;&#10;        &lt;description /&gt;&#10;        &lt;date&gt;8/7/2014 12:12:2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470B934441448C3917844D78E780B92&lt;/guid&gt;&#10;            &lt;repollguid&gt;E524969B01104906ABF39E9D4025CA72&lt;/repollguid&gt;&#10;            &lt;sourceid&gt;E2C66F92C8254E15AEDDECB21E2522CC&lt;/sourceid&gt;&#10;            &lt;questiontext&gt;Good debt includes which of the following item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2EA8B4415034B4496ADB0AC6B8379FD&lt;/guid&gt;&#10;                    &lt;answertext&gt;Every day purchases on credit card&lt;/answertext&gt;&#10;                    &lt;valuetype&gt;-1&lt;/valuetype&gt;&#10;                &lt;/answer&gt;&#10;                &lt;answer&gt;&#10;                    &lt;guid&gt;C1ECC5DD8EA84365BC15658772ED6BFE&lt;/guid&gt;&#10;                    &lt;answertext&gt;Student loan&lt;/answertext&gt;&#10;                    &lt;valuetype&gt;1&lt;/valuetype&gt;&#10;                &lt;/answer&gt;&#10;                &lt;answer&gt;&#10;                    &lt;guid&gt;12A9D098B3FA429C926F854195D9118A&lt;/guid&gt;&#10;                    &lt;answertext&gt;Car/auto loan&lt;/answertext&gt;&#10;                    &lt;valuetype&gt;-1&lt;/valuetype&gt;&#10;                &lt;/answer&gt;&#10;                &lt;answer&gt;&#10;                    &lt;guid&gt;9C6FDC5263B64235B693CD5888A08EE6&lt;/guid&gt;&#10;                    &lt;answertext&gt;Charging spring break trip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3F1D0598A2D4C15A87ECAD63EB54E90&lt;/guid&gt;&#10;        &lt;description /&gt;&#10;        &lt;date&gt;8/7/2014 2:53:2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5B38D4327AD4D73953C78A20600C6DB&lt;/guid&gt;&#10;            &lt;repollguid&gt;1E8CD2C442164758A9E7B70561013E79&lt;/repollguid&gt;&#10;            &lt;sourceid&gt;91D6A41DFC33494EB42E49C8B2BD0633&lt;/sourceid&gt;&#10;            &lt;questiontext&gt;If you have $3000 on a credit card that earns 18% APR, and you pay off the minimum of $60 a month, how long will it take you to pay off the original deb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E3E426B74A64125AAC2D0E5A8844BAB&lt;/guid&gt;&#10;                    &lt;answertext&gt;18 months&lt;/answertext&gt;&#10;                    &lt;valuetype&gt;-1&lt;/valuetype&gt;&#10;                &lt;/answer&gt;&#10;                &lt;answer&gt;&#10;                    &lt;guid&gt;851E63287BCC477488C35AC1157DF801&lt;/guid&gt;&#10;                    &lt;answertext&gt;3 years&lt;/answertext&gt;&#10;                    &lt;valuetype&gt;-1&lt;/valuetype&gt;&#10;                &lt;/answer&gt;&#10;                &lt;answer&gt;&#10;                    &lt;guid&gt;032AB09F06414DA9B5C262987199C2B6&lt;/guid&gt;&#10;                    &lt;answertext&gt;4 years&lt;/answertext&gt;&#10;                    &lt;valuetype&gt;-1&lt;/valuetype&gt;&#10;                &lt;/answer&gt;&#10;                &lt;answer&gt;&#10;                    &lt;guid&gt;50C7854F2B5344959959DE1E56256453&lt;/guid&gt;&#10;                    &lt;answertext&gt;5 years&lt;/answertext&gt;&#10;                    &lt;valuetype&gt;-1&lt;/valuetype&gt;&#10;                &lt;/answer&gt;&#10;                &lt;answer&gt;&#10;                    &lt;guid&gt;89E5B3AD72CC48C395120FA1818F0C11&lt;/guid&gt;&#10;                    &lt;answertext&gt;8 years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EssaySlide"/>
  <p:tag name="AUTOOPENPOLL" val="True"/>
  <p:tag name="AUTOFORMATCHART" val="True"/>
  <p:tag name="TPQUESTIONXML" val="﻿&lt;?xml version=&quot;1.0&quot; encoding=&quot;utf-8&quot;?&gt;&#10;&lt;questionlist&gt;&#10;    &lt;properties&gt;&#10;        &lt;guid&gt;D87376C39F5442DD9930628DFFDF2DF0&lt;/guid&gt;&#10;        &lt;description /&gt;&#10;        &lt;date&gt;8/7/2014 2:56:3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essay&gt;&#10;            &lt;guid&gt;77E85CFF4030498293AAC3418B3F5DFE&lt;/guid&gt;&#10;            &lt;repollguid&gt;6B4E8BD05A4B4572AD7AA95B8AF76DAB&lt;/repollguid&gt;&#10;            &lt;sourceid&gt;D49A32BE93A9406D8A898487BCA8DAEB&lt;/sourceid&gt;&#10;            &lt;questiontext&gt;http://www.cashcourse.org/financial-tools/financial-calculators/how-long-will-it-take-to-pay-off-my-credit-card-s-.aspx&lt;/questiontext&gt;&#10;            &lt;starttime&gt;1/1/0001 12:00:00 AM&lt;/starttime&gt;&#10;            &lt;endtime&gt;1/1/0001 12:00:00 AM&lt;/endtime&gt;&#10;            &lt;showresults&gt;True&lt;/showresults&gt;&#10;            &lt;responsegrid&gt;0&lt;/responsegrid&gt;&#10;            &lt;countdowntimer&gt;False&lt;/countdowntimer&gt;&#10;            &lt;countdowntime&gt;30&lt;/countdowntime&gt;&#10;        &lt;/essay&gt;&#10;    &lt;/questions&gt;&#10;&lt;/questionlist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546</TotalTime>
  <Words>560</Words>
  <Application>Microsoft Office PowerPoint</Application>
  <PresentationFormat>On-screen Show (4:3)</PresentationFormat>
  <Paragraphs>129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Foundry</vt:lpstr>
      <vt:lpstr>Chart</vt:lpstr>
      <vt:lpstr>Microsoft Graph Chart</vt:lpstr>
      <vt:lpstr>Financial Literacy</vt:lpstr>
      <vt:lpstr>What is the cheapest way to eat in between class?</vt:lpstr>
      <vt:lpstr>How much should you have saved for an emergency fund? </vt:lpstr>
      <vt:lpstr>What is the average tuition &amp; fees for an in-state undergraduate student per year with 15 cr./sem?</vt:lpstr>
      <vt:lpstr>When is tuition due at Eastern?</vt:lpstr>
      <vt:lpstr>What happens if your tuition is not paid within 10 days of receiving last bill for the semester?</vt:lpstr>
      <vt:lpstr>When should you file the FAFSA?</vt:lpstr>
      <vt:lpstr>Which can students do that can cost money/affect financial aid?</vt:lpstr>
      <vt:lpstr>You can use financial aid for all of the following expenses except? </vt:lpstr>
      <vt:lpstr>  When do your federal student loans go into repayment ? </vt:lpstr>
      <vt:lpstr>Unsubsidized Stafford loans interest accrues?</vt:lpstr>
      <vt:lpstr>Subsidized Stafford loan interest is paid by whom while you attend at least half-time?</vt:lpstr>
      <vt:lpstr>Loans from the university are based on the following:</vt:lpstr>
      <vt:lpstr>Off campus housing deposit is typically? </vt:lpstr>
      <vt:lpstr>Financially, what is the best way to pay for spring break? </vt:lpstr>
      <vt:lpstr>If someone steals your credit card and uses it, how much could you owe? </vt:lpstr>
      <vt:lpstr>Your credit score affects ability to receive? </vt:lpstr>
      <vt:lpstr>The average debt of an Eastern undergraduate upon graduation.</vt:lpstr>
      <vt:lpstr>Which actions will begin your personal credit score? </vt:lpstr>
      <vt:lpstr>Good debt includes which of the following items?</vt:lpstr>
      <vt:lpstr>If you have $3000 on a credit card that earns 18% APR, and you pay off the minimum of $60 a month, how long will it take you to pay off the original debt?</vt:lpstr>
      <vt:lpstr>http://www.cashcourse.org/financial-tools/financial-calculators/how-long-will-it-take-to-pay-off-my-credit-card-s-.aspx </vt:lpstr>
      <vt:lpstr>For financial help see these websites: </vt:lpstr>
    </vt:vector>
  </TitlesOfParts>
  <Company>Eastern Illinois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Sanders, Karla</cp:lastModifiedBy>
  <cp:revision>49</cp:revision>
  <dcterms:created xsi:type="dcterms:W3CDTF">2014-05-07T16:37:08Z</dcterms:created>
  <dcterms:modified xsi:type="dcterms:W3CDTF">2014-08-07T20:34:30Z</dcterms:modified>
</cp:coreProperties>
</file>